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8"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060"/>
    <a:srgbClr val="D2DEEF"/>
    <a:srgbClr val="008FB3"/>
    <a:srgbClr val="5CA5CF"/>
    <a:srgbClr val="82CDDE"/>
    <a:srgbClr val="1C100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02"/>
    <p:restoredTop sz="94643"/>
  </p:normalViewPr>
  <p:slideViewPr>
    <p:cSldViewPr snapToGrid="0" snapToObjects="1">
      <p:cViewPr varScale="1">
        <p:scale>
          <a:sx n="86" d="100"/>
          <a:sy n="86" d="100"/>
        </p:scale>
        <p:origin x="533"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00F14-E265-0F48-9348-4FAC6BBF01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C3AC4D4-4B61-8E46-862B-94CB6F01AA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587FDAC-8398-F944-B184-22FF15FD1E40}"/>
              </a:ext>
            </a:extLst>
          </p:cNvPr>
          <p:cNvSpPr>
            <a:spLocks noGrp="1"/>
          </p:cNvSpPr>
          <p:nvPr>
            <p:ph type="dt" sz="half" idx="10"/>
          </p:nvPr>
        </p:nvSpPr>
        <p:spPr/>
        <p:txBody>
          <a:bodyPr/>
          <a:lstStyle/>
          <a:p>
            <a:fld id="{FBB74541-1F51-774E-B066-28A8987FE68C}" type="datetimeFigureOut">
              <a:rPr lang="en-US" smtClean="0"/>
              <a:t>12/6/2021</a:t>
            </a:fld>
            <a:endParaRPr lang="en-US"/>
          </a:p>
        </p:txBody>
      </p:sp>
      <p:sp>
        <p:nvSpPr>
          <p:cNvPr id="5" name="Footer Placeholder 4">
            <a:extLst>
              <a:ext uri="{FF2B5EF4-FFF2-40B4-BE49-F238E27FC236}">
                <a16:creationId xmlns:a16="http://schemas.microsoft.com/office/drawing/2014/main" id="{85B75E99-1F08-CD48-BAD1-30FE677F3B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CBE357-EA92-524A-A409-9C8B3ED414BA}"/>
              </a:ext>
            </a:extLst>
          </p:cNvPr>
          <p:cNvSpPr>
            <a:spLocks noGrp="1"/>
          </p:cNvSpPr>
          <p:nvPr>
            <p:ph type="sldNum" sz="quarter" idx="12"/>
          </p:nvPr>
        </p:nvSpPr>
        <p:spPr/>
        <p:txBody>
          <a:bodyPr/>
          <a:lstStyle/>
          <a:p>
            <a:fld id="{5C05A560-C78E-6045-B5AB-7B5624CE65ED}" type="slidenum">
              <a:rPr lang="en-US" smtClean="0"/>
              <a:t>‹#›</a:t>
            </a:fld>
            <a:endParaRPr lang="en-US"/>
          </a:p>
        </p:txBody>
      </p:sp>
    </p:spTree>
    <p:extLst>
      <p:ext uri="{BB962C8B-B14F-4D97-AF65-F5344CB8AC3E}">
        <p14:creationId xmlns:p14="http://schemas.microsoft.com/office/powerpoint/2010/main" val="1547998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AAE94-2050-7142-8563-D00BA425CD1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D3F5C6-AEF9-2347-91B1-99B29460516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BC9302-4B49-F248-B3E9-0644E236B339}"/>
              </a:ext>
            </a:extLst>
          </p:cNvPr>
          <p:cNvSpPr>
            <a:spLocks noGrp="1"/>
          </p:cNvSpPr>
          <p:nvPr>
            <p:ph type="dt" sz="half" idx="10"/>
          </p:nvPr>
        </p:nvSpPr>
        <p:spPr/>
        <p:txBody>
          <a:bodyPr/>
          <a:lstStyle/>
          <a:p>
            <a:fld id="{FBB74541-1F51-774E-B066-28A8987FE68C}" type="datetimeFigureOut">
              <a:rPr lang="en-US" smtClean="0"/>
              <a:t>12/6/2021</a:t>
            </a:fld>
            <a:endParaRPr lang="en-US"/>
          </a:p>
        </p:txBody>
      </p:sp>
      <p:sp>
        <p:nvSpPr>
          <p:cNvPr id="5" name="Footer Placeholder 4">
            <a:extLst>
              <a:ext uri="{FF2B5EF4-FFF2-40B4-BE49-F238E27FC236}">
                <a16:creationId xmlns:a16="http://schemas.microsoft.com/office/drawing/2014/main" id="{B48A06C1-9D9A-A348-9BA6-E27FB8A0EE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7C6B37-405A-AF46-B5B7-9AA4D6437BF9}"/>
              </a:ext>
            </a:extLst>
          </p:cNvPr>
          <p:cNvSpPr>
            <a:spLocks noGrp="1"/>
          </p:cNvSpPr>
          <p:nvPr>
            <p:ph type="sldNum" sz="quarter" idx="12"/>
          </p:nvPr>
        </p:nvSpPr>
        <p:spPr/>
        <p:txBody>
          <a:bodyPr/>
          <a:lstStyle/>
          <a:p>
            <a:fld id="{5C05A560-C78E-6045-B5AB-7B5624CE65ED}" type="slidenum">
              <a:rPr lang="en-US" smtClean="0"/>
              <a:t>‹#›</a:t>
            </a:fld>
            <a:endParaRPr lang="en-US"/>
          </a:p>
        </p:txBody>
      </p:sp>
    </p:spTree>
    <p:extLst>
      <p:ext uri="{BB962C8B-B14F-4D97-AF65-F5344CB8AC3E}">
        <p14:creationId xmlns:p14="http://schemas.microsoft.com/office/powerpoint/2010/main" val="308792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E1F16-782E-1B4B-878D-B7E51E49FD9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CE58D10-BC95-294E-8911-CAB9428808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BF73CD3-10AD-4B40-A738-DA33FF42F134}"/>
              </a:ext>
            </a:extLst>
          </p:cNvPr>
          <p:cNvSpPr>
            <a:spLocks noGrp="1"/>
          </p:cNvSpPr>
          <p:nvPr>
            <p:ph type="dt" sz="half" idx="10"/>
          </p:nvPr>
        </p:nvSpPr>
        <p:spPr/>
        <p:txBody>
          <a:bodyPr/>
          <a:lstStyle/>
          <a:p>
            <a:fld id="{FBB74541-1F51-774E-B066-28A8987FE68C}" type="datetimeFigureOut">
              <a:rPr lang="en-US" smtClean="0"/>
              <a:t>12/6/2021</a:t>
            </a:fld>
            <a:endParaRPr lang="en-US"/>
          </a:p>
        </p:txBody>
      </p:sp>
      <p:sp>
        <p:nvSpPr>
          <p:cNvPr id="5" name="Footer Placeholder 4">
            <a:extLst>
              <a:ext uri="{FF2B5EF4-FFF2-40B4-BE49-F238E27FC236}">
                <a16:creationId xmlns:a16="http://schemas.microsoft.com/office/drawing/2014/main" id="{E283EA30-2A1C-DF4C-AB0A-E3AB090A67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935A32-B7E1-9046-8A6D-51EE49D6C8E0}"/>
              </a:ext>
            </a:extLst>
          </p:cNvPr>
          <p:cNvSpPr>
            <a:spLocks noGrp="1"/>
          </p:cNvSpPr>
          <p:nvPr>
            <p:ph type="sldNum" sz="quarter" idx="12"/>
          </p:nvPr>
        </p:nvSpPr>
        <p:spPr/>
        <p:txBody>
          <a:bodyPr/>
          <a:lstStyle/>
          <a:p>
            <a:fld id="{5C05A560-C78E-6045-B5AB-7B5624CE65ED}" type="slidenum">
              <a:rPr lang="en-US" smtClean="0"/>
              <a:t>‹#›</a:t>
            </a:fld>
            <a:endParaRPr lang="en-US"/>
          </a:p>
        </p:txBody>
      </p:sp>
    </p:spTree>
    <p:extLst>
      <p:ext uri="{BB962C8B-B14F-4D97-AF65-F5344CB8AC3E}">
        <p14:creationId xmlns:p14="http://schemas.microsoft.com/office/powerpoint/2010/main" val="865550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2BF7F-D588-F84C-B94C-D219876772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DBE808-C29E-6747-A7FC-00977DCF103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03FA116-FDDC-474B-888F-265ECDA07E2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CEBEF39-CB27-644F-B9D3-B589F917A03C}"/>
              </a:ext>
            </a:extLst>
          </p:cNvPr>
          <p:cNvSpPr>
            <a:spLocks noGrp="1"/>
          </p:cNvSpPr>
          <p:nvPr>
            <p:ph type="dt" sz="half" idx="10"/>
          </p:nvPr>
        </p:nvSpPr>
        <p:spPr/>
        <p:txBody>
          <a:bodyPr/>
          <a:lstStyle/>
          <a:p>
            <a:fld id="{FBB74541-1F51-774E-B066-28A8987FE68C}" type="datetimeFigureOut">
              <a:rPr lang="en-US" smtClean="0"/>
              <a:t>12/6/2021</a:t>
            </a:fld>
            <a:endParaRPr lang="en-US"/>
          </a:p>
        </p:txBody>
      </p:sp>
      <p:sp>
        <p:nvSpPr>
          <p:cNvPr id="6" name="Footer Placeholder 5">
            <a:extLst>
              <a:ext uri="{FF2B5EF4-FFF2-40B4-BE49-F238E27FC236}">
                <a16:creationId xmlns:a16="http://schemas.microsoft.com/office/drawing/2014/main" id="{D2584F42-4F59-6648-8825-222186572A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0FEA72-CEA9-6249-B476-923F2783F4E9}"/>
              </a:ext>
            </a:extLst>
          </p:cNvPr>
          <p:cNvSpPr>
            <a:spLocks noGrp="1"/>
          </p:cNvSpPr>
          <p:nvPr>
            <p:ph type="sldNum" sz="quarter" idx="12"/>
          </p:nvPr>
        </p:nvSpPr>
        <p:spPr/>
        <p:txBody>
          <a:bodyPr/>
          <a:lstStyle/>
          <a:p>
            <a:fld id="{5C05A560-C78E-6045-B5AB-7B5624CE65ED}" type="slidenum">
              <a:rPr lang="en-US" smtClean="0"/>
              <a:t>‹#›</a:t>
            </a:fld>
            <a:endParaRPr lang="en-US"/>
          </a:p>
        </p:txBody>
      </p:sp>
    </p:spTree>
    <p:extLst>
      <p:ext uri="{BB962C8B-B14F-4D97-AF65-F5344CB8AC3E}">
        <p14:creationId xmlns:p14="http://schemas.microsoft.com/office/powerpoint/2010/main" val="33750572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8DFA4-9E73-E540-AC48-E037740D2CD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31D54E1-A9ED-914A-9ED1-FF88CB676A3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E8F4EE6-9C0B-644D-A450-6F4D764439C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CBA43B7-2CFD-A942-A815-70399B0AE3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4903D86-8F68-6842-AB08-6116C2DD841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51C7F9A-4BB9-A44D-845D-9E66E3FACCCF}"/>
              </a:ext>
            </a:extLst>
          </p:cNvPr>
          <p:cNvSpPr>
            <a:spLocks noGrp="1"/>
          </p:cNvSpPr>
          <p:nvPr>
            <p:ph type="dt" sz="half" idx="10"/>
          </p:nvPr>
        </p:nvSpPr>
        <p:spPr/>
        <p:txBody>
          <a:bodyPr/>
          <a:lstStyle/>
          <a:p>
            <a:fld id="{FBB74541-1F51-774E-B066-28A8987FE68C}" type="datetimeFigureOut">
              <a:rPr lang="en-US" smtClean="0"/>
              <a:t>12/6/2021</a:t>
            </a:fld>
            <a:endParaRPr lang="en-US"/>
          </a:p>
        </p:txBody>
      </p:sp>
      <p:sp>
        <p:nvSpPr>
          <p:cNvPr id="8" name="Footer Placeholder 7">
            <a:extLst>
              <a:ext uri="{FF2B5EF4-FFF2-40B4-BE49-F238E27FC236}">
                <a16:creationId xmlns:a16="http://schemas.microsoft.com/office/drawing/2014/main" id="{19633B8B-3EB5-E44B-A461-AB5B628004F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AC3F2C4-E2D5-154B-8DAB-F5E01BD1F652}"/>
              </a:ext>
            </a:extLst>
          </p:cNvPr>
          <p:cNvSpPr>
            <a:spLocks noGrp="1"/>
          </p:cNvSpPr>
          <p:nvPr>
            <p:ph type="sldNum" sz="quarter" idx="12"/>
          </p:nvPr>
        </p:nvSpPr>
        <p:spPr/>
        <p:txBody>
          <a:bodyPr/>
          <a:lstStyle/>
          <a:p>
            <a:fld id="{5C05A560-C78E-6045-B5AB-7B5624CE65ED}" type="slidenum">
              <a:rPr lang="en-US" smtClean="0"/>
              <a:t>‹#›</a:t>
            </a:fld>
            <a:endParaRPr lang="en-US"/>
          </a:p>
        </p:txBody>
      </p:sp>
    </p:spTree>
    <p:extLst>
      <p:ext uri="{BB962C8B-B14F-4D97-AF65-F5344CB8AC3E}">
        <p14:creationId xmlns:p14="http://schemas.microsoft.com/office/powerpoint/2010/main" val="34201685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61033-36EC-DD4B-B9FE-3BB280D505E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6CBD92D-ECF7-0640-B8BD-EFA8A134DAE8}"/>
              </a:ext>
            </a:extLst>
          </p:cNvPr>
          <p:cNvSpPr>
            <a:spLocks noGrp="1"/>
          </p:cNvSpPr>
          <p:nvPr>
            <p:ph type="dt" sz="half" idx="10"/>
          </p:nvPr>
        </p:nvSpPr>
        <p:spPr/>
        <p:txBody>
          <a:bodyPr/>
          <a:lstStyle/>
          <a:p>
            <a:fld id="{FBB74541-1F51-774E-B066-28A8987FE68C}" type="datetimeFigureOut">
              <a:rPr lang="en-US" smtClean="0"/>
              <a:t>12/6/2021</a:t>
            </a:fld>
            <a:endParaRPr lang="en-US"/>
          </a:p>
        </p:txBody>
      </p:sp>
      <p:sp>
        <p:nvSpPr>
          <p:cNvPr id="4" name="Footer Placeholder 3">
            <a:extLst>
              <a:ext uri="{FF2B5EF4-FFF2-40B4-BE49-F238E27FC236}">
                <a16:creationId xmlns:a16="http://schemas.microsoft.com/office/drawing/2014/main" id="{0016ABC9-0948-0A4D-BB76-FCA43BB7980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314332F-68E5-8146-92AC-638C86057BA7}"/>
              </a:ext>
            </a:extLst>
          </p:cNvPr>
          <p:cNvSpPr>
            <a:spLocks noGrp="1"/>
          </p:cNvSpPr>
          <p:nvPr>
            <p:ph type="sldNum" sz="quarter" idx="12"/>
          </p:nvPr>
        </p:nvSpPr>
        <p:spPr/>
        <p:txBody>
          <a:bodyPr/>
          <a:lstStyle/>
          <a:p>
            <a:fld id="{5C05A560-C78E-6045-B5AB-7B5624CE65ED}" type="slidenum">
              <a:rPr lang="en-US" smtClean="0"/>
              <a:t>‹#›</a:t>
            </a:fld>
            <a:endParaRPr lang="en-US"/>
          </a:p>
        </p:txBody>
      </p:sp>
    </p:spTree>
    <p:extLst>
      <p:ext uri="{BB962C8B-B14F-4D97-AF65-F5344CB8AC3E}">
        <p14:creationId xmlns:p14="http://schemas.microsoft.com/office/powerpoint/2010/main" val="3122719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9E52CDF-AB63-2145-949B-B8C6677A76AD}"/>
              </a:ext>
            </a:extLst>
          </p:cNvPr>
          <p:cNvSpPr>
            <a:spLocks noGrp="1"/>
          </p:cNvSpPr>
          <p:nvPr>
            <p:ph type="dt" sz="half" idx="10"/>
          </p:nvPr>
        </p:nvSpPr>
        <p:spPr/>
        <p:txBody>
          <a:bodyPr/>
          <a:lstStyle/>
          <a:p>
            <a:fld id="{FBB74541-1F51-774E-B066-28A8987FE68C}" type="datetimeFigureOut">
              <a:rPr lang="en-US" smtClean="0"/>
              <a:t>12/6/2021</a:t>
            </a:fld>
            <a:endParaRPr lang="en-US"/>
          </a:p>
        </p:txBody>
      </p:sp>
      <p:sp>
        <p:nvSpPr>
          <p:cNvPr id="3" name="Footer Placeholder 2">
            <a:extLst>
              <a:ext uri="{FF2B5EF4-FFF2-40B4-BE49-F238E27FC236}">
                <a16:creationId xmlns:a16="http://schemas.microsoft.com/office/drawing/2014/main" id="{04E2DEDB-27E3-A440-A788-F122A4BAF58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49587A0-9235-4644-B525-5D2155465F81}"/>
              </a:ext>
            </a:extLst>
          </p:cNvPr>
          <p:cNvSpPr>
            <a:spLocks noGrp="1"/>
          </p:cNvSpPr>
          <p:nvPr>
            <p:ph type="sldNum" sz="quarter" idx="12"/>
          </p:nvPr>
        </p:nvSpPr>
        <p:spPr/>
        <p:txBody>
          <a:bodyPr/>
          <a:lstStyle/>
          <a:p>
            <a:fld id="{5C05A560-C78E-6045-B5AB-7B5624CE65ED}" type="slidenum">
              <a:rPr lang="en-US" smtClean="0"/>
              <a:t>‹#›</a:t>
            </a:fld>
            <a:endParaRPr lang="en-US"/>
          </a:p>
        </p:txBody>
      </p:sp>
    </p:spTree>
    <p:extLst>
      <p:ext uri="{BB962C8B-B14F-4D97-AF65-F5344CB8AC3E}">
        <p14:creationId xmlns:p14="http://schemas.microsoft.com/office/powerpoint/2010/main" val="751983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762DD-D4F9-AE4A-AC8A-ED67F452C0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89A6FCB-AF0B-214A-A146-321E56C08D7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CCD6122-1152-024C-9BF5-69D4AE28A7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C3CC0A9-E418-3F45-B755-6D92FE9B6C48}"/>
              </a:ext>
            </a:extLst>
          </p:cNvPr>
          <p:cNvSpPr>
            <a:spLocks noGrp="1"/>
          </p:cNvSpPr>
          <p:nvPr>
            <p:ph type="dt" sz="half" idx="10"/>
          </p:nvPr>
        </p:nvSpPr>
        <p:spPr/>
        <p:txBody>
          <a:bodyPr/>
          <a:lstStyle/>
          <a:p>
            <a:fld id="{FBB74541-1F51-774E-B066-28A8987FE68C}" type="datetimeFigureOut">
              <a:rPr lang="en-US" smtClean="0"/>
              <a:t>12/6/2021</a:t>
            </a:fld>
            <a:endParaRPr lang="en-US"/>
          </a:p>
        </p:txBody>
      </p:sp>
      <p:sp>
        <p:nvSpPr>
          <p:cNvPr id="6" name="Footer Placeholder 5">
            <a:extLst>
              <a:ext uri="{FF2B5EF4-FFF2-40B4-BE49-F238E27FC236}">
                <a16:creationId xmlns:a16="http://schemas.microsoft.com/office/drawing/2014/main" id="{D83C4473-FB4E-0543-B7C7-29FB879B24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978732-EAE9-B34E-8D74-A779E6093FFE}"/>
              </a:ext>
            </a:extLst>
          </p:cNvPr>
          <p:cNvSpPr>
            <a:spLocks noGrp="1"/>
          </p:cNvSpPr>
          <p:nvPr>
            <p:ph type="sldNum" sz="quarter" idx="12"/>
          </p:nvPr>
        </p:nvSpPr>
        <p:spPr/>
        <p:txBody>
          <a:bodyPr/>
          <a:lstStyle/>
          <a:p>
            <a:fld id="{5C05A560-C78E-6045-B5AB-7B5624CE65ED}" type="slidenum">
              <a:rPr lang="en-US" smtClean="0"/>
              <a:t>‹#›</a:t>
            </a:fld>
            <a:endParaRPr lang="en-US"/>
          </a:p>
        </p:txBody>
      </p:sp>
    </p:spTree>
    <p:extLst>
      <p:ext uri="{BB962C8B-B14F-4D97-AF65-F5344CB8AC3E}">
        <p14:creationId xmlns:p14="http://schemas.microsoft.com/office/powerpoint/2010/main" val="3634529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33A46-BB63-4248-80F3-986F59F47A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853983B-3859-5748-8CFA-7950F8FE3E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E3A4F75-221C-5646-A6F2-852F364D54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2DC58FF-A579-1043-9FD4-9DD102448D1A}"/>
              </a:ext>
            </a:extLst>
          </p:cNvPr>
          <p:cNvSpPr>
            <a:spLocks noGrp="1"/>
          </p:cNvSpPr>
          <p:nvPr>
            <p:ph type="dt" sz="half" idx="10"/>
          </p:nvPr>
        </p:nvSpPr>
        <p:spPr/>
        <p:txBody>
          <a:bodyPr/>
          <a:lstStyle/>
          <a:p>
            <a:fld id="{FBB74541-1F51-774E-B066-28A8987FE68C}" type="datetimeFigureOut">
              <a:rPr lang="en-US" smtClean="0"/>
              <a:t>12/6/2021</a:t>
            </a:fld>
            <a:endParaRPr lang="en-US"/>
          </a:p>
        </p:txBody>
      </p:sp>
      <p:sp>
        <p:nvSpPr>
          <p:cNvPr id="6" name="Footer Placeholder 5">
            <a:extLst>
              <a:ext uri="{FF2B5EF4-FFF2-40B4-BE49-F238E27FC236}">
                <a16:creationId xmlns:a16="http://schemas.microsoft.com/office/drawing/2014/main" id="{6FD98892-6579-5C47-8025-E989081B67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DB897F-E02E-914C-B38F-D2A79031C2D8}"/>
              </a:ext>
            </a:extLst>
          </p:cNvPr>
          <p:cNvSpPr>
            <a:spLocks noGrp="1"/>
          </p:cNvSpPr>
          <p:nvPr>
            <p:ph type="sldNum" sz="quarter" idx="12"/>
          </p:nvPr>
        </p:nvSpPr>
        <p:spPr/>
        <p:txBody>
          <a:bodyPr/>
          <a:lstStyle/>
          <a:p>
            <a:fld id="{5C05A560-C78E-6045-B5AB-7B5624CE65ED}" type="slidenum">
              <a:rPr lang="en-US" smtClean="0"/>
              <a:t>‹#›</a:t>
            </a:fld>
            <a:endParaRPr lang="en-US"/>
          </a:p>
        </p:txBody>
      </p:sp>
    </p:spTree>
    <p:extLst>
      <p:ext uri="{BB962C8B-B14F-4D97-AF65-F5344CB8AC3E}">
        <p14:creationId xmlns:p14="http://schemas.microsoft.com/office/powerpoint/2010/main" val="3046622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E9A99-69CC-C544-890D-040AB1F1613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493F37A-7982-004D-AE30-02D8DA3B6B9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78C980-1146-CB48-B30E-095E9031B708}"/>
              </a:ext>
            </a:extLst>
          </p:cNvPr>
          <p:cNvSpPr>
            <a:spLocks noGrp="1"/>
          </p:cNvSpPr>
          <p:nvPr>
            <p:ph type="dt" sz="half" idx="10"/>
          </p:nvPr>
        </p:nvSpPr>
        <p:spPr/>
        <p:txBody>
          <a:bodyPr/>
          <a:lstStyle/>
          <a:p>
            <a:fld id="{FBB74541-1F51-774E-B066-28A8987FE68C}" type="datetimeFigureOut">
              <a:rPr lang="en-US" smtClean="0"/>
              <a:t>12/6/2021</a:t>
            </a:fld>
            <a:endParaRPr lang="en-US"/>
          </a:p>
        </p:txBody>
      </p:sp>
      <p:sp>
        <p:nvSpPr>
          <p:cNvPr id="5" name="Footer Placeholder 4">
            <a:extLst>
              <a:ext uri="{FF2B5EF4-FFF2-40B4-BE49-F238E27FC236}">
                <a16:creationId xmlns:a16="http://schemas.microsoft.com/office/drawing/2014/main" id="{94A4BC7B-B267-D149-BE14-8DEB332A88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979048-B52E-1C4D-9C26-80EBE5A51ED2}"/>
              </a:ext>
            </a:extLst>
          </p:cNvPr>
          <p:cNvSpPr>
            <a:spLocks noGrp="1"/>
          </p:cNvSpPr>
          <p:nvPr>
            <p:ph type="sldNum" sz="quarter" idx="12"/>
          </p:nvPr>
        </p:nvSpPr>
        <p:spPr/>
        <p:txBody>
          <a:bodyPr/>
          <a:lstStyle/>
          <a:p>
            <a:fld id="{5C05A560-C78E-6045-B5AB-7B5624CE65ED}" type="slidenum">
              <a:rPr lang="en-US" smtClean="0"/>
              <a:t>‹#›</a:t>
            </a:fld>
            <a:endParaRPr lang="en-US"/>
          </a:p>
        </p:txBody>
      </p:sp>
    </p:spTree>
    <p:extLst>
      <p:ext uri="{BB962C8B-B14F-4D97-AF65-F5344CB8AC3E}">
        <p14:creationId xmlns:p14="http://schemas.microsoft.com/office/powerpoint/2010/main" val="41233508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F75F6F-E2ED-AB4C-BDCA-DA6AB1001C2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C3FC38B-A5B5-B14D-9D9C-176F8B25D70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392585-14E0-3147-A221-918F1E80910B}"/>
              </a:ext>
            </a:extLst>
          </p:cNvPr>
          <p:cNvSpPr>
            <a:spLocks noGrp="1"/>
          </p:cNvSpPr>
          <p:nvPr>
            <p:ph type="dt" sz="half" idx="10"/>
          </p:nvPr>
        </p:nvSpPr>
        <p:spPr/>
        <p:txBody>
          <a:bodyPr/>
          <a:lstStyle/>
          <a:p>
            <a:fld id="{FBB74541-1F51-774E-B066-28A8987FE68C}" type="datetimeFigureOut">
              <a:rPr lang="en-US" smtClean="0"/>
              <a:t>12/6/2021</a:t>
            </a:fld>
            <a:endParaRPr lang="en-US"/>
          </a:p>
        </p:txBody>
      </p:sp>
      <p:sp>
        <p:nvSpPr>
          <p:cNvPr id="5" name="Footer Placeholder 4">
            <a:extLst>
              <a:ext uri="{FF2B5EF4-FFF2-40B4-BE49-F238E27FC236}">
                <a16:creationId xmlns:a16="http://schemas.microsoft.com/office/drawing/2014/main" id="{EAFBDF9D-F940-F148-BDC7-69D98C7416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E7C17B-4D5A-5942-BBE5-CB30FB1E143A}"/>
              </a:ext>
            </a:extLst>
          </p:cNvPr>
          <p:cNvSpPr>
            <a:spLocks noGrp="1"/>
          </p:cNvSpPr>
          <p:nvPr>
            <p:ph type="sldNum" sz="quarter" idx="12"/>
          </p:nvPr>
        </p:nvSpPr>
        <p:spPr/>
        <p:txBody>
          <a:bodyPr/>
          <a:lstStyle/>
          <a:p>
            <a:fld id="{5C05A560-C78E-6045-B5AB-7B5624CE65ED}" type="slidenum">
              <a:rPr lang="en-US" smtClean="0"/>
              <a:t>‹#›</a:t>
            </a:fld>
            <a:endParaRPr lang="en-US"/>
          </a:p>
        </p:txBody>
      </p:sp>
    </p:spTree>
    <p:extLst>
      <p:ext uri="{BB962C8B-B14F-4D97-AF65-F5344CB8AC3E}">
        <p14:creationId xmlns:p14="http://schemas.microsoft.com/office/powerpoint/2010/main" val="3310988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C6C27C-A1A0-1146-9461-B6989F92F7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44D3516-A4D5-174A-B22B-0E3328EC4F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ACA5C9-237D-F34F-BDDB-16A36675F5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B74541-1F51-774E-B066-28A8987FE68C}" type="datetimeFigureOut">
              <a:rPr lang="en-US" smtClean="0"/>
              <a:t>12/6/2021</a:t>
            </a:fld>
            <a:endParaRPr lang="en-US"/>
          </a:p>
        </p:txBody>
      </p:sp>
      <p:sp>
        <p:nvSpPr>
          <p:cNvPr id="5" name="Footer Placeholder 4">
            <a:extLst>
              <a:ext uri="{FF2B5EF4-FFF2-40B4-BE49-F238E27FC236}">
                <a16:creationId xmlns:a16="http://schemas.microsoft.com/office/drawing/2014/main" id="{BF05CED1-D669-FD4B-B3AA-696748F5BF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EC234D2-D17C-DF4F-A3BA-4116E74F1CC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05A560-C78E-6045-B5AB-7B5624CE65ED}" type="slidenum">
              <a:rPr lang="en-US" smtClean="0"/>
              <a:t>‹#›</a:t>
            </a:fld>
            <a:endParaRPr lang="en-US"/>
          </a:p>
        </p:txBody>
      </p:sp>
    </p:spTree>
    <p:extLst>
      <p:ext uri="{BB962C8B-B14F-4D97-AF65-F5344CB8AC3E}">
        <p14:creationId xmlns:p14="http://schemas.microsoft.com/office/powerpoint/2010/main" val="8951250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5153D9AB-7B10-A842-B455-01B945D84C3F}"/>
              </a:ext>
            </a:extLst>
          </p:cNvPr>
          <p:cNvGraphicFramePr>
            <a:graphicFrameLocks noGrp="1"/>
          </p:cNvGraphicFramePr>
          <p:nvPr>
            <p:extLst>
              <p:ext uri="{D42A27DB-BD31-4B8C-83A1-F6EECF244321}">
                <p14:modId xmlns:p14="http://schemas.microsoft.com/office/powerpoint/2010/main" val="2303949673"/>
              </p:ext>
            </p:extLst>
          </p:nvPr>
        </p:nvGraphicFramePr>
        <p:xfrm>
          <a:off x="301674" y="1142998"/>
          <a:ext cx="11599597" cy="5489287"/>
        </p:xfrm>
        <a:graphic>
          <a:graphicData uri="http://schemas.openxmlformats.org/drawingml/2006/table">
            <a:tbl>
              <a:tblPr firstRow="1" bandRow="1">
                <a:tableStyleId>{22838BEF-8BB2-4498-84A7-C5851F593DF1}</a:tableStyleId>
              </a:tblPr>
              <a:tblGrid>
                <a:gridCol w="1455689">
                  <a:extLst>
                    <a:ext uri="{9D8B030D-6E8A-4147-A177-3AD203B41FA5}">
                      <a16:colId xmlns:a16="http://schemas.microsoft.com/office/drawing/2014/main" val="1348119054"/>
                    </a:ext>
                  </a:extLst>
                </a:gridCol>
                <a:gridCol w="3057525">
                  <a:extLst>
                    <a:ext uri="{9D8B030D-6E8A-4147-A177-3AD203B41FA5}">
                      <a16:colId xmlns:a16="http://schemas.microsoft.com/office/drawing/2014/main" val="2490785317"/>
                    </a:ext>
                  </a:extLst>
                </a:gridCol>
                <a:gridCol w="3143250">
                  <a:extLst>
                    <a:ext uri="{9D8B030D-6E8A-4147-A177-3AD203B41FA5}">
                      <a16:colId xmlns:a16="http://schemas.microsoft.com/office/drawing/2014/main" val="2531046738"/>
                    </a:ext>
                  </a:extLst>
                </a:gridCol>
                <a:gridCol w="3943133">
                  <a:extLst>
                    <a:ext uri="{9D8B030D-6E8A-4147-A177-3AD203B41FA5}">
                      <a16:colId xmlns:a16="http://schemas.microsoft.com/office/drawing/2014/main" val="1827081355"/>
                    </a:ext>
                  </a:extLst>
                </a:gridCol>
              </a:tblGrid>
              <a:tr h="418510">
                <a:tc>
                  <a:txBody>
                    <a:bodyPr/>
                    <a:lstStyle/>
                    <a:p>
                      <a:r>
                        <a:rPr lang="en-US" sz="1600" dirty="0"/>
                        <a:t>Component</a:t>
                      </a:r>
                      <a:endParaRPr lang="en-US" sz="1600" dirty="0">
                        <a:latin typeface="Roboto" pitchFamily="2" charset="0"/>
                        <a:ea typeface="Roboto" pitchFamily="2" charset="0"/>
                      </a:endParaRPr>
                    </a:p>
                  </a:txBody>
                  <a:tcPr/>
                </a:tc>
                <a:tc>
                  <a:txBody>
                    <a:bodyPr/>
                    <a:lstStyle/>
                    <a:p>
                      <a:r>
                        <a:rPr lang="en-US" sz="1600" dirty="0"/>
                        <a:t>Requirements </a:t>
                      </a:r>
                      <a:endParaRPr lang="en-US" sz="1600" dirty="0">
                        <a:latin typeface="Roboto" pitchFamily="2" charset="0"/>
                        <a:ea typeface="Roboto" pitchFamily="2" charset="0"/>
                      </a:endParaRPr>
                    </a:p>
                  </a:txBody>
                  <a:tcPr/>
                </a:tc>
                <a:tc>
                  <a:txBody>
                    <a:bodyPr/>
                    <a:lstStyle/>
                    <a:p>
                      <a:r>
                        <a:rPr lang="en-US" sz="1600" dirty="0"/>
                        <a:t>Alignment</a:t>
                      </a:r>
                      <a:endParaRPr lang="en-US" sz="1600" dirty="0">
                        <a:latin typeface="Roboto" pitchFamily="2" charset="0"/>
                        <a:ea typeface="Roboto" pitchFamily="2" charset="0"/>
                      </a:endParaRPr>
                    </a:p>
                  </a:txBody>
                  <a:tcPr/>
                </a:tc>
                <a:tc>
                  <a:txBody>
                    <a:bodyPr/>
                    <a:lstStyle/>
                    <a:p>
                      <a:r>
                        <a:rPr lang="en-US" sz="1600" dirty="0"/>
                        <a:t>Gap Analysis</a:t>
                      </a:r>
                      <a:endParaRPr lang="en-US" sz="1600" dirty="0">
                        <a:latin typeface="Roboto" pitchFamily="2" charset="0"/>
                        <a:ea typeface="Roboto" pitchFamily="2" charset="0"/>
                      </a:endParaRPr>
                    </a:p>
                  </a:txBody>
                  <a:tcPr/>
                </a:tc>
                <a:extLst>
                  <a:ext uri="{0D108BD9-81ED-4DB2-BD59-A6C34878D82A}">
                    <a16:rowId xmlns:a16="http://schemas.microsoft.com/office/drawing/2014/main" val="114139523"/>
                  </a:ext>
                </a:extLst>
              </a:tr>
              <a:tr h="1176666">
                <a:tc>
                  <a:txBody>
                    <a:bodyPr/>
                    <a:lstStyle/>
                    <a:p>
                      <a:r>
                        <a:rPr lang="en-US" sz="1600" dirty="0"/>
                        <a:t>1 – Commit </a:t>
                      </a:r>
                      <a:endParaRPr lang="en-US" sz="1600" dirty="0">
                        <a:latin typeface="Roboto" pitchFamily="2" charset="0"/>
                        <a:ea typeface="Roboto" pitchFamily="2" charset="0"/>
                      </a:endParaRPr>
                    </a:p>
                  </a:txBody>
                  <a:tcPr>
                    <a:solidFill>
                      <a:srgbClr val="D2D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Advanced trajectory for all new and existing buildings, within direct control to operate at net zero carbon in operation and achieve maximum carbon emission reductions for new developments and major renovations (compensating for any residual upfront embodied emissions) by 2030.</a:t>
                      </a:r>
                      <a:endParaRPr lang="en-US" sz="1100" b="0" i="0" dirty="0">
                        <a:solidFill>
                          <a:schemeClr val="tx1"/>
                        </a:solidFill>
                        <a:latin typeface="Roboto" pitchFamily="2" charset="0"/>
                        <a:ea typeface="Roboto" pitchFamily="2" charset="0"/>
                      </a:endParaRPr>
                    </a:p>
                  </a:txBody>
                  <a:tcPr>
                    <a:solidFill>
                      <a:srgbClr val="D2DEEF"/>
                    </a:solidFill>
                  </a:tcPr>
                </a:tc>
                <a:tc>
                  <a:txBody>
                    <a:bodyPr/>
                    <a:lstStyle/>
                    <a:p>
                      <a:endParaRPr lang="en-US" sz="1400" dirty="0">
                        <a:latin typeface="Roboto" pitchFamily="2" charset="0"/>
                        <a:ea typeface="Roboto" pitchFamily="2" charset="0"/>
                      </a:endParaRPr>
                    </a:p>
                  </a:txBody>
                  <a:tcPr>
                    <a:solidFill>
                      <a:srgbClr val="D2DEEF"/>
                    </a:solidFill>
                  </a:tcPr>
                </a:tc>
                <a:tc>
                  <a:txBody>
                    <a:bodyPr/>
                    <a:lstStyle/>
                    <a:p>
                      <a:endParaRPr lang="en-US" sz="1400" dirty="0">
                        <a:latin typeface="Roboto" pitchFamily="2" charset="0"/>
                        <a:ea typeface="Roboto" pitchFamily="2" charset="0"/>
                      </a:endParaRPr>
                    </a:p>
                  </a:txBody>
                  <a:tcPr>
                    <a:solidFill>
                      <a:srgbClr val="D2DEEF"/>
                    </a:solidFill>
                  </a:tcPr>
                </a:tc>
                <a:extLst>
                  <a:ext uri="{0D108BD9-81ED-4DB2-BD59-A6C34878D82A}">
                    <a16:rowId xmlns:a16="http://schemas.microsoft.com/office/drawing/2014/main" val="3340400933"/>
                  </a:ext>
                </a:extLst>
              </a:tr>
              <a:tr h="825553">
                <a:tc>
                  <a:txBody>
                    <a:bodyPr/>
                    <a:lstStyle/>
                    <a:p>
                      <a:r>
                        <a:rPr lang="en-US" sz="1600" dirty="0"/>
                        <a:t>2 – Disclose </a:t>
                      </a:r>
                      <a:endParaRPr lang="en-US" sz="1600" dirty="0">
                        <a:latin typeface="Roboto" pitchFamily="2" charset="0"/>
                        <a:ea typeface="Roboto" pitchFamily="2"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Measure, disclose and assess annual asset and portfolio energy demand and whole life carbon emissions.</a:t>
                      </a:r>
                      <a:endParaRPr lang="en-US" sz="1100" b="0" i="0" dirty="0">
                        <a:solidFill>
                          <a:schemeClr val="tx1"/>
                        </a:solidFill>
                        <a:latin typeface="Roboto" pitchFamily="2" charset="0"/>
                        <a:ea typeface="Roboto" pitchFamily="2" charset="0"/>
                      </a:endParaRPr>
                    </a:p>
                  </a:txBody>
                  <a:tcPr/>
                </a:tc>
                <a:tc>
                  <a:txBody>
                    <a:bodyPr/>
                    <a:lstStyle/>
                    <a:p>
                      <a:endParaRPr lang="en-US" sz="1400" dirty="0">
                        <a:latin typeface="Roboto" pitchFamily="2" charset="0"/>
                        <a:ea typeface="Roboto" pitchFamily="2" charset="0"/>
                      </a:endParaRPr>
                    </a:p>
                  </a:txBody>
                  <a:tcPr/>
                </a:tc>
                <a:tc>
                  <a:txBody>
                    <a:bodyPr/>
                    <a:lstStyle/>
                    <a:p>
                      <a:endParaRPr lang="en-US" sz="1400" dirty="0">
                        <a:latin typeface="Roboto" pitchFamily="2" charset="0"/>
                        <a:ea typeface="Roboto" pitchFamily="2" charset="0"/>
                      </a:endParaRPr>
                    </a:p>
                  </a:txBody>
                  <a:tcPr/>
                </a:tc>
                <a:extLst>
                  <a:ext uri="{0D108BD9-81ED-4DB2-BD59-A6C34878D82A}">
                    <a16:rowId xmlns:a16="http://schemas.microsoft.com/office/drawing/2014/main" val="206318418"/>
                  </a:ext>
                </a:extLst>
              </a:tr>
              <a:tr h="825553">
                <a:tc>
                  <a:txBody>
                    <a:bodyPr/>
                    <a:lstStyle/>
                    <a:p>
                      <a:r>
                        <a:rPr lang="en-US" sz="1600" dirty="0"/>
                        <a:t>3 – Act </a:t>
                      </a:r>
                      <a:endParaRPr lang="en-US" sz="1600" dirty="0">
                        <a:latin typeface="Roboto" pitchFamily="2" charset="0"/>
                        <a:ea typeface="Roboto" pitchFamily="2"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Develop and implement a carbon </a:t>
                      </a:r>
                      <a:r>
                        <a:rPr lang="en-US" sz="1100" dirty="0" err="1"/>
                        <a:t>decarbonisation</a:t>
                      </a:r>
                      <a:r>
                        <a:rPr lang="en-US" sz="1100" dirty="0"/>
                        <a:t> roadmap outlining key actions and milestones. </a:t>
                      </a:r>
                      <a:endParaRPr lang="en-US" sz="1100" b="0" i="0" dirty="0">
                        <a:solidFill>
                          <a:schemeClr val="tx1"/>
                        </a:solidFill>
                        <a:latin typeface="Roboto" pitchFamily="2" charset="0"/>
                        <a:ea typeface="Roboto" pitchFamily="2" charset="0"/>
                      </a:endParaRPr>
                    </a:p>
                  </a:txBody>
                  <a:tcPr/>
                </a:tc>
                <a:tc>
                  <a:txBody>
                    <a:bodyPr/>
                    <a:lstStyle/>
                    <a:p>
                      <a:endParaRPr lang="en-US" sz="1400" dirty="0">
                        <a:latin typeface="Roboto" pitchFamily="2" charset="0"/>
                        <a:ea typeface="Roboto" pitchFamily="2" charset="0"/>
                      </a:endParaRPr>
                    </a:p>
                  </a:txBody>
                  <a:tcPr/>
                </a:tc>
                <a:tc>
                  <a:txBody>
                    <a:bodyPr/>
                    <a:lstStyle/>
                    <a:p>
                      <a:endParaRPr lang="en-US" sz="1400" dirty="0">
                        <a:latin typeface="Roboto" pitchFamily="2" charset="0"/>
                        <a:ea typeface="Roboto" pitchFamily="2" charset="0"/>
                      </a:endParaRPr>
                    </a:p>
                  </a:txBody>
                  <a:tcPr/>
                </a:tc>
                <a:extLst>
                  <a:ext uri="{0D108BD9-81ED-4DB2-BD59-A6C34878D82A}">
                    <a16:rowId xmlns:a16="http://schemas.microsoft.com/office/drawing/2014/main" val="1381921588"/>
                  </a:ext>
                </a:extLst>
              </a:tr>
              <a:tr h="1066339">
                <a:tc>
                  <a:txBody>
                    <a:bodyPr/>
                    <a:lstStyle/>
                    <a:p>
                      <a:r>
                        <a:rPr lang="en-US" sz="1600" dirty="0"/>
                        <a:t>4 – Verify </a:t>
                      </a:r>
                      <a:endParaRPr lang="en-US" sz="1600" dirty="0">
                        <a:latin typeface="Roboto" pitchFamily="2" charset="0"/>
                        <a:ea typeface="Roboto" pitchFamily="2" charset="0"/>
                      </a:endParaRPr>
                    </a:p>
                  </a:txBody>
                  <a:tcPr/>
                </a:tc>
                <a:tc>
                  <a:txBody>
                    <a:bodyPr/>
                    <a:lstStyle/>
                    <a:p>
                      <a:r>
                        <a:rPr lang="en-US" sz="1100" dirty="0"/>
                        <a:t>Demonstrate enhanced energy performance, reduced carbon emissions &amp; progress towards net zero carbon assets and portfolio.</a:t>
                      </a:r>
                      <a:endParaRPr lang="en-US" sz="1100" b="0" i="0" dirty="0">
                        <a:solidFill>
                          <a:schemeClr val="tx1"/>
                        </a:solidFill>
                        <a:latin typeface="Roboto" pitchFamily="2" charset="0"/>
                        <a:ea typeface="Roboto" pitchFamily="2" charset="0"/>
                      </a:endParaRPr>
                    </a:p>
                  </a:txBody>
                  <a:tcPr/>
                </a:tc>
                <a:tc>
                  <a:txBody>
                    <a:bodyPr/>
                    <a:lstStyle/>
                    <a:p>
                      <a:endParaRPr lang="en-US" sz="1400" dirty="0">
                        <a:latin typeface="Roboto" pitchFamily="2" charset="0"/>
                        <a:ea typeface="Roboto" pitchFamily="2" charset="0"/>
                      </a:endParaRPr>
                    </a:p>
                  </a:txBody>
                  <a:tcPr/>
                </a:tc>
                <a:tc>
                  <a:txBody>
                    <a:bodyPr/>
                    <a:lstStyle/>
                    <a:p>
                      <a:endParaRPr lang="en-US" sz="1400" dirty="0">
                        <a:latin typeface="Roboto" pitchFamily="2" charset="0"/>
                        <a:ea typeface="Roboto" pitchFamily="2" charset="0"/>
                      </a:endParaRPr>
                    </a:p>
                  </a:txBody>
                  <a:tcPr/>
                </a:tc>
                <a:extLst>
                  <a:ext uri="{0D108BD9-81ED-4DB2-BD59-A6C34878D82A}">
                    <a16:rowId xmlns:a16="http://schemas.microsoft.com/office/drawing/2014/main" val="1234679166"/>
                  </a:ext>
                </a:extLst>
              </a:tr>
              <a:tr h="1176666">
                <a:tc>
                  <a:txBody>
                    <a:bodyPr/>
                    <a:lstStyle/>
                    <a:p>
                      <a:r>
                        <a:rPr lang="en-US" sz="1600" dirty="0"/>
                        <a:t>5 – Advocate </a:t>
                      </a:r>
                      <a:endParaRPr lang="en-US" sz="1600" dirty="0">
                        <a:latin typeface="Roboto" pitchFamily="2" charset="0"/>
                        <a:ea typeface="Roboto" pitchFamily="2"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dirty="0"/>
                        <a:t>Demonstrate leadership to support the transition towards net zero carbon buildings </a:t>
                      </a:r>
                      <a:r>
                        <a:rPr lang="en-GB" sz="1100" kern="1200" dirty="0"/>
                        <a:t>and wider emissions reduction by acting as a catalyst through core organisation activities for further action within respective </a:t>
                      </a:r>
                      <a:r>
                        <a:rPr lang="en-GB" sz="1100" kern="1200"/>
                        <a:t>supply chains</a:t>
                      </a:r>
                      <a:endParaRPr lang="en-US" sz="1100" kern="1200" dirty="0"/>
                    </a:p>
                  </a:txBody>
                  <a:tcPr/>
                </a:tc>
                <a:tc>
                  <a:txBody>
                    <a:bodyPr/>
                    <a:lstStyle/>
                    <a:p>
                      <a:endParaRPr lang="en-US" sz="1400" b="0" i="0" kern="1200" dirty="0">
                        <a:solidFill>
                          <a:schemeClr val="tx1"/>
                        </a:solidFill>
                        <a:latin typeface="Roboto" pitchFamily="2" charset="0"/>
                        <a:ea typeface="Roboto" pitchFamily="2" charset="0"/>
                        <a:cs typeface="+mn-cs"/>
                      </a:endParaRPr>
                    </a:p>
                  </a:txBody>
                  <a:tcPr/>
                </a:tc>
                <a:tc>
                  <a:txBody>
                    <a:bodyPr/>
                    <a:lstStyle/>
                    <a:p>
                      <a:endParaRPr lang="en-US" sz="1400" dirty="0">
                        <a:latin typeface="Roboto" pitchFamily="2" charset="0"/>
                        <a:ea typeface="Roboto" pitchFamily="2" charset="0"/>
                      </a:endParaRPr>
                    </a:p>
                  </a:txBody>
                  <a:tcPr/>
                </a:tc>
                <a:extLst>
                  <a:ext uri="{0D108BD9-81ED-4DB2-BD59-A6C34878D82A}">
                    <a16:rowId xmlns:a16="http://schemas.microsoft.com/office/drawing/2014/main" val="787037360"/>
                  </a:ext>
                </a:extLst>
              </a:tr>
            </a:tbl>
          </a:graphicData>
        </a:graphic>
      </p:graphicFrame>
      <p:sp>
        <p:nvSpPr>
          <p:cNvPr id="7" name="Rectangle 6">
            <a:extLst>
              <a:ext uri="{FF2B5EF4-FFF2-40B4-BE49-F238E27FC236}">
                <a16:creationId xmlns:a16="http://schemas.microsoft.com/office/drawing/2014/main" id="{BE325BA3-A767-CB4A-94F0-ACDC61277F3A}"/>
              </a:ext>
            </a:extLst>
          </p:cNvPr>
          <p:cNvSpPr/>
          <p:nvPr/>
        </p:nvSpPr>
        <p:spPr>
          <a:xfrm>
            <a:off x="301674" y="120747"/>
            <a:ext cx="6090129" cy="838691"/>
          </a:xfrm>
          <a:prstGeom prst="rect">
            <a:avLst/>
          </a:prstGeom>
        </p:spPr>
        <p:txBody>
          <a:bodyPr wrap="none">
            <a:spAutoFit/>
          </a:bodyPr>
          <a:lstStyle/>
          <a:p>
            <a:pPr>
              <a:spcAft>
                <a:spcPts val="300"/>
              </a:spcAft>
            </a:pPr>
            <a:r>
              <a:rPr lang="en-GB" sz="2600" dirty="0">
                <a:solidFill>
                  <a:srgbClr val="002060"/>
                </a:solidFill>
                <a:effectLst/>
                <a:latin typeface="Roboto" pitchFamily="2" charset="0"/>
                <a:ea typeface="Roboto" pitchFamily="2" charset="0"/>
              </a:rPr>
              <a:t>Net Zero Carbon Buildings Commitment</a:t>
            </a:r>
          </a:p>
          <a:p>
            <a:pPr>
              <a:spcAft>
                <a:spcPts val="300"/>
              </a:spcAft>
            </a:pPr>
            <a:r>
              <a:rPr lang="en-GB" sz="2000" i="1" dirty="0">
                <a:solidFill>
                  <a:srgbClr val="002060"/>
                </a:solidFill>
                <a:latin typeface="Roboto" pitchFamily="2" charset="0"/>
                <a:ea typeface="Roboto" pitchFamily="2" charset="0"/>
              </a:rPr>
              <a:t>Strategic Gap Analysis </a:t>
            </a:r>
            <a:r>
              <a:rPr lang="mr-IN" sz="2000" i="1" dirty="0">
                <a:solidFill>
                  <a:srgbClr val="002060"/>
                </a:solidFill>
                <a:latin typeface="Roboto" pitchFamily="2" charset="0"/>
                <a:ea typeface="Roboto" pitchFamily="2" charset="0"/>
              </a:rPr>
              <a:t>–</a:t>
            </a:r>
            <a:r>
              <a:rPr lang="en-GB" sz="2000" i="1" dirty="0">
                <a:solidFill>
                  <a:srgbClr val="002060"/>
                </a:solidFill>
                <a:latin typeface="Roboto" pitchFamily="2" charset="0"/>
                <a:ea typeface="Roboto" pitchFamily="2" charset="0"/>
              </a:rPr>
              <a:t> Business/Organisation</a:t>
            </a:r>
            <a:endParaRPr lang="en-GB" sz="2000" i="1" dirty="0">
              <a:solidFill>
                <a:srgbClr val="002060"/>
              </a:solidFill>
              <a:effectLst/>
              <a:latin typeface="Roboto" pitchFamily="2" charset="0"/>
              <a:ea typeface="Roboto"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9313" y="173036"/>
            <a:ext cx="4656581" cy="841376"/>
          </a:xfrm>
          <a:prstGeom prst="rect">
            <a:avLst/>
          </a:prstGeom>
        </p:spPr>
      </p:pic>
    </p:spTree>
    <p:extLst>
      <p:ext uri="{BB962C8B-B14F-4D97-AF65-F5344CB8AC3E}">
        <p14:creationId xmlns:p14="http://schemas.microsoft.com/office/powerpoint/2010/main" val="463222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E325BA3-A767-CB4A-94F0-ACDC61277F3A}"/>
              </a:ext>
            </a:extLst>
          </p:cNvPr>
          <p:cNvSpPr/>
          <p:nvPr/>
        </p:nvSpPr>
        <p:spPr>
          <a:xfrm>
            <a:off x="301674" y="120747"/>
            <a:ext cx="6090129" cy="838691"/>
          </a:xfrm>
          <a:prstGeom prst="rect">
            <a:avLst/>
          </a:prstGeom>
        </p:spPr>
        <p:txBody>
          <a:bodyPr wrap="none">
            <a:spAutoFit/>
          </a:bodyPr>
          <a:lstStyle/>
          <a:p>
            <a:pPr>
              <a:spcAft>
                <a:spcPts val="300"/>
              </a:spcAft>
            </a:pPr>
            <a:r>
              <a:rPr lang="en-GB" sz="2600" dirty="0">
                <a:solidFill>
                  <a:srgbClr val="002060"/>
                </a:solidFill>
                <a:effectLst/>
                <a:latin typeface="Roboto" pitchFamily="2" charset="0"/>
                <a:ea typeface="Roboto" pitchFamily="2" charset="0"/>
              </a:rPr>
              <a:t>Net Zero Carbon Buildings Commitment</a:t>
            </a:r>
          </a:p>
          <a:p>
            <a:pPr>
              <a:spcAft>
                <a:spcPts val="300"/>
              </a:spcAft>
            </a:pPr>
            <a:r>
              <a:rPr lang="en-GB" sz="2000" i="1" dirty="0">
                <a:solidFill>
                  <a:srgbClr val="002060"/>
                </a:solidFill>
                <a:latin typeface="Roboto" pitchFamily="2" charset="0"/>
                <a:ea typeface="Roboto" pitchFamily="2" charset="0"/>
              </a:rPr>
              <a:t>Strategic Gap Analysis </a:t>
            </a:r>
            <a:r>
              <a:rPr lang="en-US" sz="2000" i="1" dirty="0">
                <a:solidFill>
                  <a:srgbClr val="002060"/>
                </a:solidFill>
                <a:latin typeface="Roboto" pitchFamily="2" charset="0"/>
                <a:ea typeface="Roboto" pitchFamily="2" charset="0"/>
              </a:rPr>
              <a:t>Example </a:t>
            </a:r>
            <a:r>
              <a:rPr lang="mr-IN" sz="2000" i="1" dirty="0">
                <a:solidFill>
                  <a:srgbClr val="002060"/>
                </a:solidFill>
                <a:latin typeface="Roboto" pitchFamily="2" charset="0"/>
                <a:ea typeface="Roboto" pitchFamily="2" charset="0"/>
              </a:rPr>
              <a:t>–</a:t>
            </a:r>
            <a:r>
              <a:rPr lang="en-US" sz="2000" i="1" dirty="0">
                <a:solidFill>
                  <a:srgbClr val="002060"/>
                </a:solidFill>
                <a:latin typeface="Roboto" pitchFamily="2" charset="0"/>
                <a:ea typeface="Roboto" pitchFamily="2" charset="0"/>
              </a:rPr>
              <a:t> Company X</a:t>
            </a:r>
            <a:endParaRPr lang="en-GB" sz="2000" i="1" dirty="0">
              <a:solidFill>
                <a:srgbClr val="002060"/>
              </a:solidFill>
              <a:effectLst/>
              <a:latin typeface="Roboto" pitchFamily="2" charset="0"/>
              <a:ea typeface="Roboto"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9313" y="173036"/>
            <a:ext cx="4656581" cy="841376"/>
          </a:xfrm>
          <a:prstGeom prst="rect">
            <a:avLst/>
          </a:prstGeom>
        </p:spPr>
      </p:pic>
      <p:graphicFrame>
        <p:nvGraphicFramePr>
          <p:cNvPr id="5" name="Google Shape;84;p13"/>
          <p:cNvGraphicFramePr/>
          <p:nvPr>
            <p:extLst>
              <p:ext uri="{D42A27DB-BD31-4B8C-83A1-F6EECF244321}">
                <p14:modId xmlns:p14="http://schemas.microsoft.com/office/powerpoint/2010/main" val="980766489"/>
              </p:ext>
            </p:extLst>
          </p:nvPr>
        </p:nvGraphicFramePr>
        <p:xfrm>
          <a:off x="301674" y="1197968"/>
          <a:ext cx="11599613" cy="5476300"/>
        </p:xfrm>
        <a:graphic>
          <a:graphicData uri="http://schemas.openxmlformats.org/drawingml/2006/table">
            <a:tbl>
              <a:tblPr firstRow="1" bandRow="1">
                <a:tableStyleId>{22838BEF-8BB2-4498-84A7-C5851F593DF1}</a:tableStyleId>
              </a:tblPr>
              <a:tblGrid>
                <a:gridCol w="969914">
                  <a:extLst>
                    <a:ext uri="{9D8B030D-6E8A-4147-A177-3AD203B41FA5}">
                      <a16:colId xmlns:a16="http://schemas.microsoft.com/office/drawing/2014/main" val="20000"/>
                    </a:ext>
                  </a:extLst>
                </a:gridCol>
                <a:gridCol w="3700462">
                  <a:extLst>
                    <a:ext uri="{9D8B030D-6E8A-4147-A177-3AD203B41FA5}">
                      <a16:colId xmlns:a16="http://schemas.microsoft.com/office/drawing/2014/main" val="20001"/>
                    </a:ext>
                  </a:extLst>
                </a:gridCol>
                <a:gridCol w="4529138">
                  <a:extLst>
                    <a:ext uri="{9D8B030D-6E8A-4147-A177-3AD203B41FA5}">
                      <a16:colId xmlns:a16="http://schemas.microsoft.com/office/drawing/2014/main" val="20002"/>
                    </a:ext>
                  </a:extLst>
                </a:gridCol>
                <a:gridCol w="2400099">
                  <a:extLst>
                    <a:ext uri="{9D8B030D-6E8A-4147-A177-3AD203B41FA5}">
                      <a16:colId xmlns:a16="http://schemas.microsoft.com/office/drawing/2014/main" val="20003"/>
                    </a:ext>
                  </a:extLst>
                </a:gridCol>
              </a:tblGrid>
              <a:tr h="370850">
                <a:tc>
                  <a:txBody>
                    <a:bodyPr/>
                    <a:lstStyle/>
                    <a:p>
                      <a:pPr marL="0" marR="0" lvl="0" indent="0" algn="l" rtl="0">
                        <a:lnSpc>
                          <a:spcPct val="100000"/>
                        </a:lnSpc>
                        <a:spcBef>
                          <a:spcPts val="0"/>
                        </a:spcBef>
                        <a:spcAft>
                          <a:spcPts val="0"/>
                        </a:spcAft>
                        <a:buClr>
                          <a:srgbClr val="000000"/>
                        </a:buClr>
                        <a:buSzPts val="1600"/>
                        <a:buFont typeface="Arial"/>
                        <a:buNone/>
                      </a:pPr>
                      <a:r>
                        <a:rPr lang="en-US" sz="1100" u="none" strike="noStrike" cap="none" dirty="0">
                          <a:latin typeface="Arial" charset="0"/>
                          <a:ea typeface="Arial" charset="0"/>
                          <a:cs typeface="Arial" charset="0"/>
                          <a:sym typeface="Roboto"/>
                        </a:rPr>
                        <a:t>Component</a:t>
                      </a:r>
                      <a:endParaRPr sz="1100" u="none" strike="noStrike" cap="none" dirty="0">
                        <a:latin typeface="Arial" charset="0"/>
                        <a:ea typeface="Arial" charset="0"/>
                        <a:cs typeface="Arial" charset="0"/>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600"/>
                        <a:buFont typeface="Arial"/>
                        <a:buNone/>
                      </a:pPr>
                      <a:r>
                        <a:rPr lang="en-US" sz="1100" u="none" strike="noStrike" cap="none" dirty="0">
                          <a:latin typeface="Arial" charset="0"/>
                          <a:ea typeface="Arial" charset="0"/>
                          <a:cs typeface="Arial" charset="0"/>
                          <a:sym typeface="Roboto"/>
                        </a:rPr>
                        <a:t>Requirements </a:t>
                      </a:r>
                      <a:endParaRPr sz="1100" u="none" strike="noStrike" cap="none" dirty="0">
                        <a:latin typeface="Arial" charset="0"/>
                        <a:ea typeface="Arial" charset="0"/>
                        <a:cs typeface="Arial" charset="0"/>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600"/>
                        <a:buFont typeface="Arial"/>
                        <a:buNone/>
                      </a:pPr>
                      <a:r>
                        <a:rPr lang="en-US" sz="1100" u="none" strike="noStrike" cap="none" dirty="0">
                          <a:latin typeface="Arial" charset="0"/>
                          <a:ea typeface="Arial" charset="0"/>
                          <a:cs typeface="Arial" charset="0"/>
                          <a:sym typeface="Roboto"/>
                        </a:rPr>
                        <a:t>Alignment</a:t>
                      </a:r>
                      <a:endParaRPr sz="1100" u="none" strike="noStrike" cap="none" dirty="0">
                        <a:latin typeface="Arial" charset="0"/>
                        <a:ea typeface="Arial" charset="0"/>
                        <a:cs typeface="Arial" charset="0"/>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600"/>
                        <a:buFont typeface="Arial"/>
                        <a:buNone/>
                      </a:pPr>
                      <a:r>
                        <a:rPr lang="en-US" sz="1100" u="none" strike="noStrike" cap="none" dirty="0">
                          <a:latin typeface="Arial" charset="0"/>
                          <a:ea typeface="Arial" charset="0"/>
                          <a:cs typeface="Arial" charset="0"/>
                          <a:sym typeface="Roboto"/>
                        </a:rPr>
                        <a:t>Gap Analysis</a:t>
                      </a:r>
                      <a:endParaRPr sz="1100" u="none" strike="noStrike" cap="none" dirty="0">
                        <a:latin typeface="Arial" charset="0"/>
                        <a:ea typeface="Arial" charset="0"/>
                        <a:cs typeface="Arial" charset="0"/>
                      </a:endParaRPr>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Clr>
                          <a:srgbClr val="000000"/>
                        </a:buClr>
                        <a:buSzPts val="1600"/>
                        <a:buFont typeface="Arial"/>
                        <a:buNone/>
                      </a:pPr>
                      <a:r>
                        <a:rPr lang="en-US" sz="1000" u="none" strike="noStrike" cap="none">
                          <a:latin typeface="Arial" charset="0"/>
                          <a:ea typeface="Arial" charset="0"/>
                          <a:cs typeface="Arial" charset="0"/>
                          <a:sym typeface="Roboto"/>
                        </a:rPr>
                        <a:t>1 – Commit </a:t>
                      </a:r>
                      <a:endParaRPr sz="1000" u="none" strike="noStrike" cap="none">
                        <a:latin typeface="Arial" charset="0"/>
                        <a:ea typeface="Arial" charset="0"/>
                        <a:cs typeface="Arial" charset="0"/>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Roboto"/>
                        <a:buNone/>
                      </a:pPr>
                      <a:r>
                        <a:rPr lang="en-US" sz="1000" u="none" strike="noStrike" cap="none" dirty="0">
                          <a:latin typeface="Arial" charset="0"/>
                          <a:ea typeface="Arial" charset="0"/>
                          <a:cs typeface="Arial" charset="0"/>
                          <a:sym typeface="Roboto"/>
                        </a:rPr>
                        <a:t>Advanced trajectory for all new and existing buildings, within direct control of the </a:t>
                      </a:r>
                      <a:r>
                        <a:rPr lang="en-US" sz="1000" u="none" strike="noStrike" cap="none" dirty="0" err="1">
                          <a:latin typeface="Arial" charset="0"/>
                          <a:ea typeface="Arial" charset="0"/>
                          <a:cs typeface="Arial" charset="0"/>
                          <a:sym typeface="Roboto"/>
                        </a:rPr>
                        <a:t>organisation</a:t>
                      </a:r>
                      <a:r>
                        <a:rPr lang="en-US" sz="1000" u="none" strike="noStrike" cap="none" dirty="0">
                          <a:latin typeface="Arial" charset="0"/>
                          <a:ea typeface="Arial" charset="0"/>
                          <a:cs typeface="Arial" charset="0"/>
                          <a:sym typeface="Roboto"/>
                        </a:rPr>
                        <a:t> to operate at net zero carbon in operation by </a:t>
                      </a:r>
                      <a:r>
                        <a:rPr lang="en-US" sz="1000" u="none" strike="noStrike" cap="none">
                          <a:latin typeface="Arial" charset="0"/>
                          <a:ea typeface="Arial" charset="0"/>
                          <a:cs typeface="Arial" charset="0"/>
                          <a:sym typeface="Roboto"/>
                        </a:rPr>
                        <a:t>2030.</a:t>
                      </a:r>
                      <a:endParaRPr lang="en-US" sz="1000" u="none" strike="noStrike" cap="none" dirty="0">
                        <a:latin typeface="Arial" charset="0"/>
                        <a:ea typeface="Arial" charset="0"/>
                        <a:cs typeface="Arial" charset="0"/>
                        <a:sym typeface="Roboto"/>
                      </a:endParaRPr>
                    </a:p>
                  </a:txBody>
                  <a:tcPr marL="91450" marR="91450" marT="45725" marB="45725"/>
                </a:tc>
                <a:tc>
                  <a:txBody>
                    <a:bodyPr/>
                    <a:lstStyle/>
                    <a:p>
                      <a:pPr marL="0" marR="0" lvl="0" indent="0" algn="l" defTabSz="914400" rtl="0" eaLnBrk="1" fontAlgn="auto" latinLnBrk="0" hangingPunct="1">
                        <a:lnSpc>
                          <a:spcPct val="100000"/>
                        </a:lnSpc>
                        <a:spcBef>
                          <a:spcPts val="600"/>
                        </a:spcBef>
                        <a:spcAft>
                          <a:spcPts val="0"/>
                        </a:spcAft>
                        <a:buClr>
                          <a:srgbClr val="000000"/>
                        </a:buClr>
                        <a:buSzPts val="1400"/>
                        <a:buFont typeface="Arial"/>
                        <a:buNone/>
                        <a:tabLst/>
                        <a:defRPr/>
                      </a:pPr>
                      <a:r>
                        <a:rPr lang="en-US" sz="1000" u="none" strike="noStrike" cap="none" dirty="0">
                          <a:solidFill>
                            <a:schemeClr val="tx1"/>
                          </a:solidFill>
                          <a:latin typeface="Arial" charset="0"/>
                          <a:ea typeface="Arial" charset="0"/>
                          <a:cs typeface="Arial" charset="0"/>
                          <a:sym typeface="Roboto"/>
                        </a:rPr>
                        <a:t>Aligned</a:t>
                      </a:r>
                      <a:r>
                        <a:rPr lang="en-US" sz="1000" u="none" strike="noStrike" cap="none" baseline="0" dirty="0">
                          <a:solidFill>
                            <a:schemeClr val="tx1"/>
                          </a:solidFill>
                          <a:latin typeface="Arial" charset="0"/>
                          <a:ea typeface="Arial" charset="0"/>
                          <a:cs typeface="Arial" charset="0"/>
                          <a:sym typeface="Roboto"/>
                        </a:rPr>
                        <a:t> overall. N</a:t>
                      </a:r>
                      <a:r>
                        <a:rPr lang="en-US" sz="1000" u="none" strike="noStrike" cap="none" dirty="0">
                          <a:solidFill>
                            <a:schemeClr val="tx1"/>
                          </a:solidFill>
                          <a:latin typeface="Arial" charset="0"/>
                          <a:ea typeface="Arial" charset="0"/>
                          <a:cs typeface="Arial" charset="0"/>
                          <a:sym typeface="Roboto"/>
                        </a:rPr>
                        <a:t>ew building by 2020, all buildings by 2025.</a:t>
                      </a:r>
                    </a:p>
                    <a:p>
                      <a:pPr marL="0" marR="0" lvl="0" indent="0" algn="l" defTabSz="914400" rtl="0" eaLnBrk="1" fontAlgn="auto" latinLnBrk="0" hangingPunct="1">
                        <a:lnSpc>
                          <a:spcPct val="100000"/>
                        </a:lnSpc>
                        <a:spcBef>
                          <a:spcPts val="600"/>
                        </a:spcBef>
                        <a:spcAft>
                          <a:spcPts val="0"/>
                        </a:spcAft>
                        <a:buClr>
                          <a:srgbClr val="000000"/>
                        </a:buClr>
                        <a:buSzPts val="1400"/>
                        <a:buFont typeface="Arial"/>
                        <a:buNone/>
                        <a:tabLst/>
                        <a:defRPr/>
                      </a:pPr>
                      <a:r>
                        <a:rPr lang="en-US" sz="1000" u="none" strike="noStrike" cap="none" baseline="0" dirty="0">
                          <a:solidFill>
                            <a:schemeClr val="tx1"/>
                          </a:solidFill>
                          <a:latin typeface="Arial" charset="0"/>
                          <a:ea typeface="Arial" charset="0"/>
                          <a:cs typeface="Arial" charset="0"/>
                          <a:sym typeface="Roboto"/>
                        </a:rPr>
                        <a:t>All buildings by 2030 crucial.</a:t>
                      </a:r>
                      <a:endParaRPr lang="en-US" sz="1000" u="none" strike="noStrike" cap="none" dirty="0">
                        <a:solidFill>
                          <a:schemeClr val="tx1"/>
                        </a:solidFill>
                        <a:latin typeface="Arial" charset="0"/>
                        <a:ea typeface="Arial" charset="0"/>
                        <a:cs typeface="Arial" charset="0"/>
                        <a:sym typeface="Roboto"/>
                      </a:endParaRPr>
                    </a:p>
                    <a:p>
                      <a:pPr marL="0" marR="0" lvl="0" indent="0" algn="l" rtl="0">
                        <a:lnSpc>
                          <a:spcPct val="100000"/>
                        </a:lnSpc>
                        <a:spcBef>
                          <a:spcPts val="600"/>
                        </a:spcBef>
                        <a:spcAft>
                          <a:spcPts val="0"/>
                        </a:spcAft>
                        <a:buClr>
                          <a:srgbClr val="000000"/>
                        </a:buClr>
                        <a:buSzPts val="1400"/>
                        <a:buFont typeface="Arial"/>
                        <a:buNone/>
                      </a:pPr>
                      <a:endParaRPr sz="1000" b="0" i="0" u="none" strike="noStrike" cap="none" dirty="0">
                        <a:solidFill>
                          <a:schemeClr val="dk1"/>
                        </a:solidFill>
                        <a:latin typeface="Arial" charset="0"/>
                        <a:ea typeface="Arial" charset="0"/>
                        <a:cs typeface="Arial" charset="0"/>
                        <a:sym typeface="Roboto"/>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en-US" sz="1000" u="none" strike="noStrike" cap="none" dirty="0">
                          <a:latin typeface="Arial" charset="0"/>
                          <a:ea typeface="Arial" charset="0"/>
                          <a:cs typeface="Arial" charset="0"/>
                          <a:sym typeface="Roboto"/>
                        </a:rPr>
                        <a:t>None</a:t>
                      </a:r>
                      <a:endParaRPr sz="1000" u="none" strike="noStrike" cap="none" dirty="0">
                        <a:latin typeface="Arial" charset="0"/>
                        <a:ea typeface="Arial" charset="0"/>
                        <a:cs typeface="Arial" charset="0"/>
                        <a:sym typeface="Roboto"/>
                      </a:endParaRPr>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Clr>
                          <a:srgbClr val="000000"/>
                        </a:buClr>
                        <a:buSzPts val="1600"/>
                        <a:buFont typeface="Arial"/>
                        <a:buNone/>
                      </a:pPr>
                      <a:r>
                        <a:rPr lang="en-US" sz="1000" u="none" strike="noStrike" cap="none">
                          <a:latin typeface="Arial" charset="0"/>
                          <a:ea typeface="Arial" charset="0"/>
                          <a:cs typeface="Arial" charset="0"/>
                          <a:sym typeface="Roboto"/>
                        </a:rPr>
                        <a:t>2 – Disclose </a:t>
                      </a:r>
                      <a:endParaRPr sz="1000" u="none" strike="noStrike" cap="none">
                        <a:latin typeface="Arial" charset="0"/>
                        <a:ea typeface="Arial" charset="0"/>
                        <a:cs typeface="Arial" charset="0"/>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Roboto"/>
                        <a:buNone/>
                      </a:pPr>
                      <a:r>
                        <a:rPr lang="en-US" sz="1000" u="none" strike="noStrike" cap="none" dirty="0">
                          <a:latin typeface="Arial" charset="0"/>
                          <a:ea typeface="Arial" charset="0"/>
                          <a:cs typeface="Arial" charset="0"/>
                          <a:sym typeface="Roboto"/>
                        </a:rPr>
                        <a:t>Measure, disclose and assess annual asset and portfolio energy demand and carbon emissions.</a:t>
                      </a:r>
                    </a:p>
                    <a:p>
                      <a:pPr marL="0" marR="0" lvl="0" indent="0" algn="l" defTabSz="914400" rtl="0" eaLnBrk="1" fontAlgn="auto" latinLnBrk="0" hangingPunct="1">
                        <a:lnSpc>
                          <a:spcPct val="100000"/>
                        </a:lnSpc>
                        <a:spcBef>
                          <a:spcPts val="0"/>
                        </a:spcBef>
                        <a:spcAft>
                          <a:spcPts val="0"/>
                        </a:spcAft>
                        <a:buClr>
                          <a:schemeClr val="dk1"/>
                        </a:buClr>
                        <a:buSzPts val="1400"/>
                        <a:buFont typeface="Roboto"/>
                        <a:buNone/>
                        <a:tabLst/>
                        <a:defRPr/>
                      </a:pPr>
                      <a:r>
                        <a:rPr lang="en-US" sz="1000" i="1" u="none" strike="noStrike" cap="none" dirty="0">
                          <a:solidFill>
                            <a:srgbClr val="FF0000"/>
                          </a:solidFill>
                          <a:latin typeface="Arial" charset="0"/>
                          <a:ea typeface="Arial" charset="0"/>
                          <a:cs typeface="Arial" charset="0"/>
                          <a:sym typeface="Roboto"/>
                        </a:rPr>
                        <a:t>i.e. disclosure of asset/portfolio GHG emissions data (Scope 1 &amp; 2 energy related as baseline)</a:t>
                      </a:r>
                      <a:endParaRPr lang="en-US" sz="1000" dirty="0">
                        <a:solidFill>
                          <a:srgbClr val="FF0000"/>
                        </a:solidFill>
                        <a:latin typeface="Arial" charset="0"/>
                        <a:ea typeface="Arial" charset="0"/>
                        <a:cs typeface="Arial" charset="0"/>
                      </a:endParaRPr>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
                          <a:srgbClr val="000000"/>
                        </a:buClr>
                        <a:buSzPts val="1050"/>
                        <a:buFont typeface="Arial"/>
                        <a:buNone/>
                        <a:tabLst/>
                        <a:defRPr/>
                      </a:pPr>
                      <a:r>
                        <a:rPr lang="en-US" sz="1000" u="none" strike="noStrike" kern="1200" cap="none" dirty="0">
                          <a:solidFill>
                            <a:schemeClr val="dk1"/>
                          </a:solidFill>
                          <a:latin typeface="Arial" charset="0"/>
                          <a:ea typeface="Arial" charset="0"/>
                          <a:cs typeface="Arial" charset="0"/>
                          <a:sym typeface="Roboto"/>
                        </a:rPr>
                        <a:t>Company X already discloses scope 1, 2 and </a:t>
                      </a:r>
                      <a:r>
                        <a:rPr lang="en-US" sz="1000" u="none" strike="noStrike" kern="1200" cap="none">
                          <a:solidFill>
                            <a:schemeClr val="dk1"/>
                          </a:solidFill>
                          <a:latin typeface="Arial" charset="0"/>
                          <a:ea typeface="Arial" charset="0"/>
                          <a:cs typeface="Arial" charset="0"/>
                          <a:sym typeface="Roboto"/>
                        </a:rPr>
                        <a:t>3 GHG </a:t>
                      </a:r>
                      <a:r>
                        <a:rPr lang="en-US" sz="1000" u="none" strike="noStrike" kern="1200" cap="none" dirty="0">
                          <a:solidFill>
                            <a:schemeClr val="dk1"/>
                          </a:solidFill>
                          <a:latin typeface="Arial" charset="0"/>
                          <a:ea typeface="Arial" charset="0"/>
                          <a:cs typeface="Arial" charset="0"/>
                          <a:sym typeface="Roboto"/>
                        </a:rPr>
                        <a:t>emissions at a portfolio and asset (where appropriate) level via CDP and its annual Stakeholder Impact Report.</a:t>
                      </a:r>
                    </a:p>
                    <a:p>
                      <a:pPr marL="0" marR="0" lvl="0" indent="0" algn="l" rtl="0">
                        <a:lnSpc>
                          <a:spcPct val="100000"/>
                        </a:lnSpc>
                        <a:spcBef>
                          <a:spcPts val="600"/>
                        </a:spcBef>
                        <a:spcAft>
                          <a:spcPts val="0"/>
                        </a:spcAft>
                        <a:buClr>
                          <a:srgbClr val="000000"/>
                        </a:buClr>
                        <a:buSzPts val="1400"/>
                        <a:buFont typeface="Arial"/>
                        <a:buNone/>
                      </a:pPr>
                      <a:endParaRPr sz="1000" i="0" u="none" strike="noStrike" cap="none" dirty="0">
                        <a:latin typeface="Arial" charset="0"/>
                        <a:ea typeface="Arial" charset="0"/>
                        <a:cs typeface="Arial" charset="0"/>
                        <a:sym typeface="Roboto"/>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en-US" sz="1000" u="none" strike="noStrike" cap="none" dirty="0">
                          <a:latin typeface="Arial" charset="0"/>
                          <a:ea typeface="Arial" charset="0"/>
                          <a:cs typeface="Arial" charset="0"/>
                          <a:sym typeface="Roboto"/>
                        </a:rPr>
                        <a:t>Submit full asset level data</a:t>
                      </a:r>
                      <a:r>
                        <a:rPr lang="en-US" sz="1000" u="none" strike="noStrike" cap="none" baseline="0" dirty="0">
                          <a:latin typeface="Arial" charset="0"/>
                          <a:ea typeface="Arial" charset="0"/>
                          <a:cs typeface="Arial" charset="0"/>
                          <a:sym typeface="Roboto"/>
                        </a:rPr>
                        <a:t> to </a:t>
                      </a:r>
                      <a:r>
                        <a:rPr lang="en-US" sz="1000" u="none" strike="noStrike" cap="none" baseline="0" dirty="0" err="1">
                          <a:latin typeface="Arial" charset="0"/>
                          <a:ea typeface="Arial" charset="0"/>
                          <a:cs typeface="Arial" charset="0"/>
                          <a:sym typeface="Roboto"/>
                        </a:rPr>
                        <a:t>WorldGBC</a:t>
                      </a:r>
                      <a:r>
                        <a:rPr lang="en-US" sz="1000" u="none" strike="noStrike" cap="none" baseline="0" dirty="0">
                          <a:latin typeface="Arial" charset="0"/>
                          <a:ea typeface="Arial" charset="0"/>
                          <a:cs typeface="Arial" charset="0"/>
                          <a:sym typeface="Roboto"/>
                        </a:rPr>
                        <a:t> in 2020.</a:t>
                      </a:r>
                      <a:endParaRPr sz="1000" u="none" strike="noStrike" cap="none" dirty="0">
                        <a:latin typeface="Arial" charset="0"/>
                        <a:ea typeface="Arial" charset="0"/>
                        <a:cs typeface="Arial" charset="0"/>
                        <a:sym typeface="Roboto"/>
                      </a:endParaRPr>
                    </a:p>
                  </a:txBody>
                  <a:tcPr marL="91450" marR="91450" marT="45725" marB="45725"/>
                </a:tc>
                <a:extLst>
                  <a:ext uri="{0D108BD9-81ED-4DB2-BD59-A6C34878D82A}">
                    <a16:rowId xmlns:a16="http://schemas.microsoft.com/office/drawing/2014/main" val="10002"/>
                  </a:ext>
                </a:extLst>
              </a:tr>
              <a:tr h="356500">
                <a:tc>
                  <a:txBody>
                    <a:bodyPr/>
                    <a:lstStyle/>
                    <a:p>
                      <a:pPr marL="0" marR="0" lvl="0" indent="0" algn="l" rtl="0">
                        <a:lnSpc>
                          <a:spcPct val="100000"/>
                        </a:lnSpc>
                        <a:spcBef>
                          <a:spcPts val="0"/>
                        </a:spcBef>
                        <a:spcAft>
                          <a:spcPts val="0"/>
                        </a:spcAft>
                        <a:buClr>
                          <a:srgbClr val="000000"/>
                        </a:buClr>
                        <a:buSzPts val="1600"/>
                        <a:buFont typeface="Arial"/>
                        <a:buNone/>
                      </a:pPr>
                      <a:r>
                        <a:rPr lang="en-US" sz="1000" u="none" strike="noStrike" cap="none">
                          <a:latin typeface="Arial" charset="0"/>
                          <a:ea typeface="Arial" charset="0"/>
                          <a:cs typeface="Arial" charset="0"/>
                          <a:sym typeface="Roboto"/>
                        </a:rPr>
                        <a:t>3 – Act </a:t>
                      </a:r>
                      <a:endParaRPr sz="1000" u="none" strike="noStrike" cap="none">
                        <a:latin typeface="Arial" charset="0"/>
                        <a:ea typeface="Arial" charset="0"/>
                        <a:cs typeface="Arial" charset="0"/>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Roboto"/>
                        <a:buNone/>
                      </a:pPr>
                      <a:r>
                        <a:rPr lang="en-US" sz="1000" u="none" strike="noStrike" cap="none" dirty="0">
                          <a:latin typeface="Arial" charset="0"/>
                          <a:ea typeface="Arial" charset="0"/>
                          <a:cs typeface="Arial" charset="0"/>
                          <a:sym typeface="Roboto"/>
                        </a:rPr>
                        <a:t>Develop and implement a carbon </a:t>
                      </a:r>
                      <a:r>
                        <a:rPr lang="en-US" sz="1000" u="none" strike="noStrike" cap="none" dirty="0" err="1">
                          <a:latin typeface="Arial" charset="0"/>
                          <a:ea typeface="Arial" charset="0"/>
                          <a:cs typeface="Arial" charset="0"/>
                          <a:sym typeface="Roboto"/>
                        </a:rPr>
                        <a:t>decarbonisation</a:t>
                      </a:r>
                      <a:r>
                        <a:rPr lang="en-US" sz="1000" u="none" strike="noStrike" cap="none" dirty="0">
                          <a:latin typeface="Arial" charset="0"/>
                          <a:ea typeface="Arial" charset="0"/>
                          <a:cs typeface="Arial" charset="0"/>
                          <a:sym typeface="Roboto"/>
                        </a:rPr>
                        <a:t> roadmap outlining key actions and milestones. </a:t>
                      </a:r>
                    </a:p>
                    <a:p>
                      <a:pPr marL="0" marR="0" lvl="0" indent="0" algn="l" defTabSz="914400" rtl="0" eaLnBrk="1" fontAlgn="auto" latinLnBrk="0" hangingPunct="1">
                        <a:lnSpc>
                          <a:spcPct val="100000"/>
                        </a:lnSpc>
                        <a:spcBef>
                          <a:spcPts val="0"/>
                        </a:spcBef>
                        <a:spcAft>
                          <a:spcPts val="0"/>
                        </a:spcAft>
                        <a:buClr>
                          <a:schemeClr val="dk1"/>
                        </a:buClr>
                        <a:buSzPts val="1400"/>
                        <a:buFont typeface="Roboto"/>
                        <a:buNone/>
                        <a:tabLst/>
                        <a:defRPr/>
                      </a:pPr>
                      <a:r>
                        <a:rPr lang="en-US" sz="1000" i="1" u="none" strike="noStrike" cap="none" dirty="0">
                          <a:solidFill>
                            <a:srgbClr val="FF0000"/>
                          </a:solidFill>
                          <a:latin typeface="Arial" charset="0"/>
                          <a:ea typeface="Arial" charset="0"/>
                          <a:cs typeface="Arial" charset="0"/>
                          <a:sym typeface="Roboto"/>
                        </a:rPr>
                        <a:t>i.e. energy efficiency measures, procurement of renewable energy</a:t>
                      </a:r>
                      <a:endParaRPr lang="en-US" sz="1000" i="1" dirty="0">
                        <a:solidFill>
                          <a:srgbClr val="FF0000"/>
                        </a:solidFill>
                        <a:latin typeface="Arial" charset="0"/>
                        <a:ea typeface="Arial" charset="0"/>
                        <a:cs typeface="Arial" charset="0"/>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en-US" sz="1000" u="none" strike="noStrike" cap="none" dirty="0">
                          <a:latin typeface="Arial" charset="0"/>
                          <a:ea typeface="Arial" charset="0"/>
                          <a:cs typeface="Arial" charset="0"/>
                          <a:sym typeface="Roboto"/>
                        </a:rPr>
                        <a:t>Company</a:t>
                      </a:r>
                      <a:r>
                        <a:rPr lang="en-US" sz="1000" u="none" strike="noStrike" cap="none" baseline="0" dirty="0">
                          <a:latin typeface="Arial" charset="0"/>
                          <a:ea typeface="Arial" charset="0"/>
                          <a:cs typeface="Arial" charset="0"/>
                          <a:sym typeface="Roboto"/>
                        </a:rPr>
                        <a:t> X in </a:t>
                      </a:r>
                      <a:r>
                        <a:rPr lang="en-US" sz="1000" u="none" strike="noStrike" cap="none" dirty="0">
                          <a:latin typeface="Arial" charset="0"/>
                          <a:ea typeface="Arial" charset="0"/>
                          <a:cs typeface="Arial" charset="0"/>
                          <a:sym typeface="Roboto"/>
                        </a:rPr>
                        <a:t>FY18 achieved </a:t>
                      </a:r>
                      <a:r>
                        <a:rPr lang="en-US" sz="1000" dirty="0">
                          <a:latin typeface="Arial" charset="0"/>
                          <a:ea typeface="Arial" charset="0"/>
                          <a:cs typeface="Arial" charset="0"/>
                          <a:sym typeface="Roboto"/>
                        </a:rPr>
                        <a:t>n</a:t>
                      </a:r>
                      <a:r>
                        <a:rPr lang="en-US" sz="1000" u="none" strike="noStrike" cap="none" dirty="0">
                          <a:latin typeface="Arial" charset="0"/>
                          <a:ea typeface="Arial" charset="0"/>
                          <a:cs typeface="Arial" charset="0"/>
                          <a:sym typeface="Roboto"/>
                        </a:rPr>
                        <a:t>et-</a:t>
                      </a:r>
                      <a:r>
                        <a:rPr lang="en-US" sz="1000" dirty="0">
                          <a:latin typeface="Arial" charset="0"/>
                          <a:ea typeface="Arial" charset="0"/>
                          <a:cs typeface="Arial" charset="0"/>
                          <a:sym typeface="Roboto"/>
                        </a:rPr>
                        <a:t>z</a:t>
                      </a:r>
                      <a:r>
                        <a:rPr lang="en-US" sz="1000" u="none" strike="noStrike" cap="none" dirty="0">
                          <a:latin typeface="Arial" charset="0"/>
                          <a:ea typeface="Arial" charset="0"/>
                          <a:cs typeface="Arial" charset="0"/>
                          <a:sym typeface="Roboto"/>
                        </a:rPr>
                        <a:t>ero greenhouse gas emissions</a:t>
                      </a:r>
                      <a:r>
                        <a:rPr lang="en-US" sz="1000" u="none" strike="noStrike" cap="none" baseline="0" dirty="0">
                          <a:latin typeface="Arial" charset="0"/>
                          <a:ea typeface="Arial" charset="0"/>
                          <a:cs typeface="Arial" charset="0"/>
                          <a:sym typeface="Roboto"/>
                        </a:rPr>
                        <a:t> and </a:t>
                      </a:r>
                      <a:r>
                        <a:rPr lang="en-US" sz="1000" u="none" strike="noStrike" cap="none" dirty="0">
                          <a:latin typeface="Arial" charset="0"/>
                          <a:ea typeface="Arial" charset="0"/>
                          <a:cs typeface="Arial" charset="0"/>
                          <a:sym typeface="Roboto"/>
                        </a:rPr>
                        <a:t>was half way towards its goal of 100% renewable energy, </a:t>
                      </a:r>
                    </a:p>
                    <a:p>
                      <a:pPr marL="0" marR="0" lvl="0" indent="0" algn="l" rtl="0">
                        <a:lnSpc>
                          <a:spcPct val="100000"/>
                        </a:lnSpc>
                        <a:spcBef>
                          <a:spcPts val="0"/>
                        </a:spcBef>
                        <a:spcAft>
                          <a:spcPts val="0"/>
                        </a:spcAft>
                        <a:buClr>
                          <a:srgbClr val="000000"/>
                        </a:buClr>
                        <a:buSzPts val="1400"/>
                        <a:buFont typeface="Arial"/>
                        <a:buNone/>
                      </a:pPr>
                      <a:endParaRPr lang="en-US" sz="1000" u="none" strike="noStrike" cap="none" dirty="0">
                        <a:latin typeface="Arial" charset="0"/>
                        <a:ea typeface="Arial" charset="0"/>
                        <a:cs typeface="Arial" charset="0"/>
                        <a:sym typeface="Roboto"/>
                      </a:endParaRPr>
                    </a:p>
                    <a:p>
                      <a:pPr marL="0" marR="0" lvl="0" indent="0" algn="l" rtl="0">
                        <a:lnSpc>
                          <a:spcPct val="100000"/>
                        </a:lnSpc>
                        <a:spcBef>
                          <a:spcPts val="0"/>
                        </a:spcBef>
                        <a:spcAft>
                          <a:spcPts val="0"/>
                        </a:spcAft>
                        <a:buClr>
                          <a:srgbClr val="000000"/>
                        </a:buClr>
                        <a:buSzPts val="1400"/>
                        <a:buFont typeface="Arial"/>
                        <a:buNone/>
                      </a:pPr>
                      <a:r>
                        <a:rPr lang="en-US" sz="1000" u="none" strike="noStrike" cap="none" dirty="0">
                          <a:latin typeface="Arial" charset="0"/>
                          <a:ea typeface="Arial" charset="0"/>
                          <a:cs typeface="Arial" charset="0"/>
                          <a:sym typeface="Roboto"/>
                        </a:rPr>
                        <a:t>Company</a:t>
                      </a:r>
                      <a:r>
                        <a:rPr lang="en-US" sz="1000" u="none" strike="noStrike" cap="none" baseline="0" dirty="0">
                          <a:latin typeface="Arial" charset="0"/>
                          <a:ea typeface="Arial" charset="0"/>
                          <a:cs typeface="Arial" charset="0"/>
                          <a:sym typeface="Roboto"/>
                        </a:rPr>
                        <a:t> X </a:t>
                      </a:r>
                      <a:r>
                        <a:rPr lang="en-US" sz="1000" u="none" strike="noStrike" cap="none" dirty="0">
                          <a:latin typeface="Arial" charset="0"/>
                          <a:ea typeface="Arial" charset="0"/>
                          <a:cs typeface="Arial" charset="0"/>
                          <a:sym typeface="Roboto"/>
                        </a:rPr>
                        <a:t>has 64% of it’s office space certified, or pursuing certification under a green building standard</a:t>
                      </a:r>
                      <a:r>
                        <a:rPr lang="en-US" sz="1000" u="none" strike="noStrike" cap="none" baseline="0" dirty="0">
                          <a:latin typeface="Arial" charset="0"/>
                          <a:ea typeface="Arial" charset="0"/>
                          <a:cs typeface="Arial" charset="0"/>
                          <a:sym typeface="Roboto"/>
                        </a:rPr>
                        <a:t> targeting energy efficiency. </a:t>
                      </a:r>
                      <a:r>
                        <a:rPr lang="en-US" sz="1000" u="none" strike="noStrike" cap="none" dirty="0">
                          <a:latin typeface="Arial" charset="0"/>
                          <a:ea typeface="Arial" charset="0"/>
                          <a:cs typeface="Arial" charset="0"/>
                          <a:sym typeface="Roboto"/>
                        </a:rPr>
                        <a:t>After 2020, all office interiors will align with LEED</a:t>
                      </a:r>
                      <a:r>
                        <a:rPr lang="en-US" sz="1000" u="none" strike="noStrike" cap="none" baseline="0" dirty="0">
                          <a:latin typeface="Arial" charset="0"/>
                          <a:ea typeface="Arial" charset="0"/>
                          <a:cs typeface="Arial" charset="0"/>
                          <a:sym typeface="Roboto"/>
                        </a:rPr>
                        <a:t> </a:t>
                      </a:r>
                      <a:r>
                        <a:rPr lang="en-US" sz="1000" u="none" strike="noStrike" cap="none" dirty="0">
                          <a:latin typeface="Arial" charset="0"/>
                          <a:ea typeface="Arial" charset="0"/>
                          <a:cs typeface="Arial" charset="0"/>
                          <a:sym typeface="Roboto"/>
                        </a:rPr>
                        <a:t>Platinum v4 standards</a:t>
                      </a:r>
                      <a:endParaRPr lang="en-US" sz="1000" dirty="0">
                        <a:latin typeface="Arial" charset="0"/>
                        <a:ea typeface="Arial" charset="0"/>
                        <a:cs typeface="Arial" charset="0"/>
                        <a:sym typeface="Roboto"/>
                      </a:endParaRPr>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000" u="none" strike="noStrike" cap="none" dirty="0">
                          <a:latin typeface="Arial" charset="0"/>
                          <a:ea typeface="Arial" charset="0"/>
                          <a:cs typeface="Arial" charset="0"/>
                          <a:sym typeface="Roboto"/>
                        </a:rPr>
                        <a:t>By 2022, achieve 100% Renewable Energy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000" u="none" strike="noStrike" cap="none" dirty="0">
                        <a:latin typeface="Arial" charset="0"/>
                        <a:ea typeface="Arial" charset="0"/>
                        <a:cs typeface="Arial" charset="0"/>
                        <a:sym typeface="Roboto"/>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000" u="none" strike="noStrike" cap="none" dirty="0">
                          <a:latin typeface="Arial" charset="0"/>
                          <a:ea typeface="Arial" charset="0"/>
                          <a:cs typeface="Arial" charset="0"/>
                          <a:sym typeface="Roboto"/>
                        </a:rPr>
                        <a:t>Pursue certification across all offices to demonstrate energy efficiency</a:t>
                      </a:r>
                      <a:r>
                        <a:rPr lang="en-US" sz="1000" u="none" strike="noStrike" cap="none" baseline="0" dirty="0">
                          <a:latin typeface="Arial" charset="0"/>
                          <a:ea typeface="Arial" charset="0"/>
                          <a:cs typeface="Arial" charset="0"/>
                          <a:sym typeface="Roboto"/>
                        </a:rPr>
                        <a:t> across assets and portfolio.</a:t>
                      </a:r>
                      <a:endParaRPr lang="en-US" sz="1000" dirty="0">
                        <a:latin typeface="Arial" charset="0"/>
                        <a:ea typeface="Arial" charset="0"/>
                        <a:cs typeface="Arial" charset="0"/>
                        <a:sym typeface="Roboto"/>
                      </a:endParaRPr>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lnSpc>
                          <a:spcPct val="100000"/>
                        </a:lnSpc>
                        <a:spcBef>
                          <a:spcPts val="0"/>
                        </a:spcBef>
                        <a:spcAft>
                          <a:spcPts val="0"/>
                        </a:spcAft>
                        <a:buClr>
                          <a:srgbClr val="000000"/>
                        </a:buClr>
                        <a:buSzPts val="1600"/>
                        <a:buFont typeface="Arial"/>
                        <a:buNone/>
                      </a:pPr>
                      <a:r>
                        <a:rPr lang="en-US" sz="1000" u="none" strike="noStrike" cap="none">
                          <a:latin typeface="Arial" charset="0"/>
                          <a:ea typeface="Arial" charset="0"/>
                          <a:cs typeface="Arial" charset="0"/>
                          <a:sym typeface="Roboto"/>
                        </a:rPr>
                        <a:t>4 – Verify </a:t>
                      </a:r>
                      <a:endParaRPr sz="1000" u="none" strike="noStrike" cap="none">
                        <a:latin typeface="Arial" charset="0"/>
                        <a:ea typeface="Arial" charset="0"/>
                        <a:cs typeface="Arial" charset="0"/>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en-US" sz="1000" u="none" strike="noStrike" cap="none" dirty="0">
                          <a:latin typeface="Arial" charset="0"/>
                          <a:ea typeface="Arial" charset="0"/>
                          <a:cs typeface="Arial" charset="0"/>
                          <a:sym typeface="Roboto"/>
                        </a:rPr>
                        <a:t>Demonstrate enhanced energy performance, reduced carbon emissions &amp; progress towards net zero carbon assets and portfolio.</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000" i="1" u="none" strike="noStrike" cap="none" dirty="0">
                          <a:solidFill>
                            <a:srgbClr val="FF0000"/>
                          </a:solidFill>
                          <a:latin typeface="Arial" charset="0"/>
                          <a:ea typeface="Arial" charset="0"/>
                          <a:cs typeface="Arial" charset="0"/>
                          <a:sym typeface="Roboto"/>
                        </a:rPr>
                        <a:t>i.e. certification/verification of buildings to demonstrate EE, third party verification of portfolio wide GHG emission data</a:t>
                      </a:r>
                      <a:endParaRPr lang="en-US" sz="1000" i="1" dirty="0">
                        <a:solidFill>
                          <a:srgbClr val="FF0000"/>
                        </a:solidFill>
                        <a:latin typeface="Arial" charset="0"/>
                        <a:ea typeface="Arial" charset="0"/>
                        <a:cs typeface="Arial" charset="0"/>
                      </a:endParaRPr>
                    </a:p>
                    <a:p>
                      <a:pPr marL="0" marR="0" lvl="0" indent="0" algn="l" rtl="0">
                        <a:lnSpc>
                          <a:spcPct val="100000"/>
                        </a:lnSpc>
                        <a:spcBef>
                          <a:spcPts val="0"/>
                        </a:spcBef>
                        <a:spcAft>
                          <a:spcPts val="0"/>
                        </a:spcAft>
                        <a:buClr>
                          <a:srgbClr val="000000"/>
                        </a:buClr>
                        <a:buSzPts val="1400"/>
                        <a:buFont typeface="Arial"/>
                        <a:buNone/>
                      </a:pPr>
                      <a:endParaRPr sz="1000" u="none" strike="noStrike" cap="none" dirty="0">
                        <a:latin typeface="Arial" charset="0"/>
                        <a:ea typeface="Arial" charset="0"/>
                        <a:cs typeface="Arial" charset="0"/>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Roboto"/>
                        <a:buNone/>
                      </a:pPr>
                      <a:r>
                        <a:rPr lang="en-US" sz="1000" dirty="0">
                          <a:latin typeface="Arial" charset="0"/>
                          <a:ea typeface="Arial" charset="0"/>
                          <a:cs typeface="Arial" charset="0"/>
                          <a:sym typeface="Roboto"/>
                        </a:rPr>
                        <a:t>64% of it’s office space certified, or pursuing certification under a green building standard. </a:t>
                      </a:r>
                    </a:p>
                    <a:p>
                      <a:pPr marL="0" marR="0" lvl="0" indent="0" algn="l" rtl="0">
                        <a:lnSpc>
                          <a:spcPct val="100000"/>
                        </a:lnSpc>
                        <a:spcBef>
                          <a:spcPts val="0"/>
                        </a:spcBef>
                        <a:spcAft>
                          <a:spcPts val="0"/>
                        </a:spcAft>
                        <a:buClr>
                          <a:schemeClr val="dk1"/>
                        </a:buClr>
                        <a:buSzPts val="1400"/>
                        <a:buFont typeface="Roboto"/>
                        <a:buNone/>
                      </a:pPr>
                      <a:endParaRPr lang="en-US" sz="1000" dirty="0">
                        <a:latin typeface="Arial" charset="0"/>
                        <a:ea typeface="Arial" charset="0"/>
                        <a:cs typeface="Arial" charset="0"/>
                        <a:sym typeface="Roboto"/>
                      </a:endParaRPr>
                    </a:p>
                    <a:p>
                      <a:pPr marL="0" marR="0" lvl="0" indent="0" algn="l" defTabSz="914400" rtl="0" eaLnBrk="1" fontAlgn="auto" latinLnBrk="0" hangingPunct="1">
                        <a:lnSpc>
                          <a:spcPct val="100000"/>
                        </a:lnSpc>
                        <a:spcBef>
                          <a:spcPts val="0"/>
                        </a:spcBef>
                        <a:spcAft>
                          <a:spcPts val="0"/>
                        </a:spcAft>
                        <a:buClr>
                          <a:schemeClr val="dk1"/>
                        </a:buClr>
                        <a:buSzPts val="1400"/>
                        <a:buFont typeface="Roboto"/>
                        <a:buNone/>
                        <a:tabLst/>
                        <a:defRPr/>
                      </a:pPr>
                      <a:r>
                        <a:rPr lang="en-US" sz="1000" dirty="0">
                          <a:latin typeface="Arial" charset="0"/>
                          <a:ea typeface="Arial" charset="0"/>
                          <a:cs typeface="Arial" charset="0"/>
                          <a:sym typeface="Roboto"/>
                        </a:rPr>
                        <a:t>The three marquee office</a:t>
                      </a:r>
                      <a:r>
                        <a:rPr lang="en-US" sz="1000" baseline="0" dirty="0">
                          <a:latin typeface="Arial" charset="0"/>
                          <a:ea typeface="Arial" charset="0"/>
                          <a:cs typeface="Arial" charset="0"/>
                          <a:sym typeface="Roboto"/>
                        </a:rPr>
                        <a:t>s will pursue </a:t>
                      </a:r>
                      <a:r>
                        <a:rPr lang="en-US" sz="1000" dirty="0">
                          <a:latin typeface="Arial" charset="0"/>
                          <a:ea typeface="Arial" charset="0"/>
                          <a:cs typeface="Arial" charset="0"/>
                          <a:sym typeface="Roboto"/>
                        </a:rPr>
                        <a:t>Net-Zero Certification through ILFI. </a:t>
                      </a:r>
                    </a:p>
                    <a:p>
                      <a:pPr marL="0" marR="0" lvl="0" indent="0" algn="l" rtl="0">
                        <a:lnSpc>
                          <a:spcPct val="100000"/>
                        </a:lnSpc>
                        <a:spcBef>
                          <a:spcPts val="0"/>
                        </a:spcBef>
                        <a:spcAft>
                          <a:spcPts val="0"/>
                        </a:spcAft>
                        <a:buClr>
                          <a:schemeClr val="dk1"/>
                        </a:buClr>
                        <a:buSzPts val="1400"/>
                        <a:buFont typeface="Roboto"/>
                        <a:buNone/>
                      </a:pPr>
                      <a:endParaRPr lang="en-US" sz="1000" dirty="0">
                        <a:latin typeface="Arial" charset="0"/>
                        <a:ea typeface="Arial" charset="0"/>
                        <a:cs typeface="Arial" charset="0"/>
                        <a:sym typeface="Roboto"/>
                      </a:endParaRPr>
                    </a:p>
                    <a:p>
                      <a:pPr marL="0" marR="0" lvl="0" indent="0" algn="l" rtl="0">
                        <a:lnSpc>
                          <a:spcPct val="100000"/>
                        </a:lnSpc>
                        <a:spcBef>
                          <a:spcPts val="0"/>
                        </a:spcBef>
                        <a:spcAft>
                          <a:spcPts val="0"/>
                        </a:spcAft>
                        <a:buClr>
                          <a:schemeClr val="dk1"/>
                        </a:buClr>
                        <a:buSzPts val="1400"/>
                        <a:buFont typeface="Roboto"/>
                        <a:buNone/>
                      </a:pPr>
                      <a:r>
                        <a:rPr lang="en-US" sz="1000" dirty="0">
                          <a:latin typeface="Arial" charset="0"/>
                          <a:ea typeface="Arial" charset="0"/>
                          <a:cs typeface="Arial" charset="0"/>
                          <a:sym typeface="Roboto"/>
                        </a:rPr>
                        <a:t>Company</a:t>
                      </a:r>
                      <a:r>
                        <a:rPr lang="en-US" sz="1000" baseline="0" dirty="0">
                          <a:latin typeface="Arial" charset="0"/>
                          <a:ea typeface="Arial" charset="0"/>
                          <a:cs typeface="Arial" charset="0"/>
                          <a:sym typeface="Roboto"/>
                        </a:rPr>
                        <a:t> X has a</a:t>
                      </a:r>
                      <a:r>
                        <a:rPr lang="en-US" sz="1000" dirty="0">
                          <a:latin typeface="Arial" charset="0"/>
                          <a:ea typeface="Arial" charset="0"/>
                          <a:cs typeface="Arial" charset="0"/>
                          <a:sym typeface="Roboto"/>
                        </a:rPr>
                        <a:t>ssured FY18 emissions data and progress towards 100% Renewable Energy, Net-Zero GHG emissions, and Carbon Neutral Cloud commitments have been assured by their financial auditor Ernst and Young</a:t>
                      </a:r>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
                          <a:schemeClr val="dk1"/>
                        </a:buClr>
                        <a:buSzPts val="1400"/>
                        <a:buFont typeface="Roboto"/>
                        <a:buNone/>
                        <a:tabLst/>
                        <a:defRPr/>
                      </a:pPr>
                      <a:r>
                        <a:rPr lang="en-US" sz="1000" dirty="0">
                          <a:latin typeface="Arial" charset="0"/>
                          <a:ea typeface="Arial" charset="0"/>
                          <a:cs typeface="Arial" charset="0"/>
                          <a:sym typeface="Roboto"/>
                        </a:rPr>
                        <a:t>For any assets not certified, conduct third party verification.</a:t>
                      </a:r>
                      <a:r>
                        <a:rPr lang="en-US" sz="1000" baseline="0" dirty="0">
                          <a:latin typeface="Arial" charset="0"/>
                          <a:ea typeface="Arial" charset="0"/>
                          <a:cs typeface="Arial" charset="0"/>
                          <a:sym typeface="Roboto"/>
                        </a:rPr>
                        <a:t> </a:t>
                      </a:r>
                    </a:p>
                    <a:p>
                      <a:pPr marL="0" marR="0" lvl="0" indent="0" algn="l" defTabSz="914400" rtl="0" eaLnBrk="1" fontAlgn="auto" latinLnBrk="0" hangingPunct="1">
                        <a:lnSpc>
                          <a:spcPct val="100000"/>
                        </a:lnSpc>
                        <a:spcBef>
                          <a:spcPts val="0"/>
                        </a:spcBef>
                        <a:spcAft>
                          <a:spcPts val="0"/>
                        </a:spcAft>
                        <a:buClr>
                          <a:schemeClr val="dk1"/>
                        </a:buClr>
                        <a:buSzPts val="1400"/>
                        <a:buFont typeface="Roboto"/>
                        <a:buNone/>
                        <a:tabLst/>
                        <a:defRPr/>
                      </a:pPr>
                      <a:endParaRPr lang="en-US" sz="1000" baseline="0" dirty="0">
                        <a:latin typeface="Arial" charset="0"/>
                        <a:ea typeface="Arial" charset="0"/>
                        <a:cs typeface="Arial" charset="0"/>
                        <a:sym typeface="Roboto"/>
                      </a:endParaRPr>
                    </a:p>
                    <a:p>
                      <a:pPr marL="0" marR="0" lvl="0" indent="0" algn="l" defTabSz="914400" rtl="0" eaLnBrk="1" fontAlgn="auto" latinLnBrk="0" hangingPunct="1">
                        <a:lnSpc>
                          <a:spcPct val="100000"/>
                        </a:lnSpc>
                        <a:spcBef>
                          <a:spcPts val="0"/>
                        </a:spcBef>
                        <a:spcAft>
                          <a:spcPts val="0"/>
                        </a:spcAft>
                        <a:buClr>
                          <a:schemeClr val="dk1"/>
                        </a:buClr>
                        <a:buSzPts val="1400"/>
                        <a:buFont typeface="Roboto"/>
                        <a:buNone/>
                        <a:tabLst/>
                        <a:defRPr/>
                      </a:pPr>
                      <a:r>
                        <a:rPr lang="en-US" sz="1000" baseline="0" dirty="0">
                          <a:latin typeface="Arial" charset="0"/>
                          <a:ea typeface="Arial" charset="0"/>
                          <a:cs typeface="Arial" charset="0"/>
                          <a:sym typeface="Roboto"/>
                        </a:rPr>
                        <a:t>Demonstrate verification of 100% RE</a:t>
                      </a:r>
                      <a:endParaRPr lang="en-US" sz="1000" dirty="0">
                        <a:latin typeface="Arial" charset="0"/>
                        <a:ea typeface="Arial" charset="0"/>
                        <a:cs typeface="Arial" charset="0"/>
                        <a:sym typeface="Roboto"/>
                      </a:endParaRPr>
                    </a:p>
                  </a:txBody>
                  <a:tcPr marL="91450" marR="91450" marT="45725" marB="45725"/>
                </a:tc>
                <a:extLst>
                  <a:ext uri="{0D108BD9-81ED-4DB2-BD59-A6C34878D82A}">
                    <a16:rowId xmlns:a16="http://schemas.microsoft.com/office/drawing/2014/main" val="10004"/>
                  </a:ext>
                </a:extLst>
              </a:tr>
              <a:tr h="203200">
                <a:tc>
                  <a:txBody>
                    <a:bodyPr/>
                    <a:lstStyle/>
                    <a:p>
                      <a:pPr marL="0" marR="0" lvl="0" indent="0" algn="l" rtl="0">
                        <a:lnSpc>
                          <a:spcPct val="100000"/>
                        </a:lnSpc>
                        <a:spcBef>
                          <a:spcPts val="0"/>
                        </a:spcBef>
                        <a:spcAft>
                          <a:spcPts val="0"/>
                        </a:spcAft>
                        <a:buClr>
                          <a:srgbClr val="000000"/>
                        </a:buClr>
                        <a:buSzPts val="1600"/>
                        <a:buFont typeface="Arial"/>
                        <a:buNone/>
                      </a:pPr>
                      <a:r>
                        <a:rPr lang="en-US" sz="1000" u="none" strike="noStrike" cap="none">
                          <a:latin typeface="Arial" charset="0"/>
                          <a:ea typeface="Arial" charset="0"/>
                          <a:cs typeface="Arial" charset="0"/>
                          <a:sym typeface="Roboto"/>
                        </a:rPr>
                        <a:t>5 – Advocate </a:t>
                      </a:r>
                      <a:endParaRPr sz="1000" u="none" strike="noStrike" cap="none">
                        <a:latin typeface="Arial" charset="0"/>
                        <a:ea typeface="Arial" charset="0"/>
                        <a:cs typeface="Arial" charset="0"/>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Roboto"/>
                        <a:buNone/>
                      </a:pPr>
                      <a:r>
                        <a:rPr lang="en-US" sz="1000" u="none" strike="noStrike" cap="none" dirty="0">
                          <a:latin typeface="Arial" charset="0"/>
                          <a:ea typeface="Arial" charset="0"/>
                          <a:cs typeface="Arial" charset="0"/>
                          <a:sym typeface="Roboto"/>
                        </a:rPr>
                        <a:t>Demonstrate leadership to support the transition towards net zero carbon buildings throughout business operations and supply chain.</a:t>
                      </a:r>
                    </a:p>
                    <a:p>
                      <a:pPr marL="0" marR="0" lvl="0" indent="0" algn="l" defTabSz="914400" rtl="0" eaLnBrk="1" fontAlgn="auto" latinLnBrk="0" hangingPunct="1">
                        <a:lnSpc>
                          <a:spcPct val="100000"/>
                        </a:lnSpc>
                        <a:spcBef>
                          <a:spcPts val="0"/>
                        </a:spcBef>
                        <a:spcAft>
                          <a:spcPts val="0"/>
                        </a:spcAft>
                        <a:buClr>
                          <a:schemeClr val="dk1"/>
                        </a:buClr>
                        <a:buSzPts val="1400"/>
                        <a:buFont typeface="Roboto"/>
                        <a:buNone/>
                        <a:tabLst/>
                        <a:defRPr/>
                      </a:pPr>
                      <a:r>
                        <a:rPr lang="en-US" sz="1000" i="1" u="none" strike="noStrike" cap="none" dirty="0">
                          <a:solidFill>
                            <a:srgbClr val="FF0000"/>
                          </a:solidFill>
                          <a:latin typeface="Arial" charset="0"/>
                          <a:ea typeface="Arial" charset="0"/>
                          <a:cs typeface="Arial" charset="0"/>
                          <a:sym typeface="Roboto"/>
                        </a:rPr>
                        <a:t>i.e. any additional scope, requirements of supply chain, enabling of clients /  consumers etc.</a:t>
                      </a:r>
                      <a:endParaRPr lang="en-US" sz="1000" i="1" dirty="0">
                        <a:solidFill>
                          <a:srgbClr val="FF0000"/>
                        </a:solidFill>
                        <a:latin typeface="Arial" charset="0"/>
                        <a:ea typeface="Arial" charset="0"/>
                        <a:cs typeface="Arial" charset="0"/>
                      </a:endParaRPr>
                    </a:p>
                    <a:p>
                      <a:pPr marL="0" marR="0" lvl="0" indent="0" algn="l" rtl="0">
                        <a:lnSpc>
                          <a:spcPct val="100000"/>
                        </a:lnSpc>
                        <a:spcBef>
                          <a:spcPts val="0"/>
                        </a:spcBef>
                        <a:spcAft>
                          <a:spcPts val="0"/>
                        </a:spcAft>
                        <a:buClr>
                          <a:schemeClr val="dk1"/>
                        </a:buClr>
                        <a:buSzPts val="1400"/>
                        <a:buFont typeface="Roboto"/>
                        <a:buNone/>
                      </a:pPr>
                      <a:endParaRPr sz="1000" u="none" strike="noStrike" cap="none" dirty="0">
                        <a:latin typeface="Arial" charset="0"/>
                        <a:ea typeface="Arial" charset="0"/>
                        <a:cs typeface="Arial" charset="0"/>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Roboto"/>
                        <a:buNone/>
                      </a:pPr>
                      <a:r>
                        <a:rPr lang="en-US" sz="1000" dirty="0">
                          <a:latin typeface="Arial" charset="0"/>
                          <a:ea typeface="Arial" charset="0"/>
                          <a:cs typeface="Arial" charset="0"/>
                          <a:sym typeface="Roboto"/>
                        </a:rPr>
                        <a:t>-Green lease language to prioritize direct metering, commissioning and retro-commissioning, energy efficiency projects. </a:t>
                      </a:r>
                    </a:p>
                    <a:p>
                      <a:pPr marL="0" marR="0" lvl="0" indent="0" algn="l" rtl="0">
                        <a:lnSpc>
                          <a:spcPct val="100000"/>
                        </a:lnSpc>
                        <a:spcBef>
                          <a:spcPts val="0"/>
                        </a:spcBef>
                        <a:spcAft>
                          <a:spcPts val="0"/>
                        </a:spcAft>
                        <a:buClr>
                          <a:schemeClr val="dk1"/>
                        </a:buClr>
                        <a:buSzPts val="1400"/>
                        <a:buFont typeface="Roboto"/>
                        <a:buNone/>
                      </a:pPr>
                      <a:r>
                        <a:rPr lang="en-US" sz="1000" dirty="0">
                          <a:latin typeface="Arial" charset="0"/>
                          <a:ea typeface="Arial" charset="0"/>
                          <a:cs typeface="Arial" charset="0"/>
                          <a:sym typeface="Roboto"/>
                        </a:rPr>
                        <a:t>-Company</a:t>
                      </a:r>
                      <a:r>
                        <a:rPr lang="en-US" sz="1000" baseline="0" dirty="0">
                          <a:latin typeface="Arial" charset="0"/>
                          <a:ea typeface="Arial" charset="0"/>
                          <a:cs typeface="Arial" charset="0"/>
                          <a:sym typeface="Roboto"/>
                        </a:rPr>
                        <a:t> X</a:t>
                      </a:r>
                      <a:r>
                        <a:rPr lang="en-US" sz="1000" dirty="0">
                          <a:latin typeface="Arial" charset="0"/>
                          <a:ea typeface="Arial" charset="0"/>
                          <a:cs typeface="Arial" charset="0"/>
                          <a:sym typeface="Roboto"/>
                        </a:rPr>
                        <a:t> evaluates products against four key criteria when procuring products – material health, environment (carbon footprint reduction, impact reduction through product’s life-cycle), material composition, and social responsibility)</a:t>
                      </a:r>
                    </a:p>
                    <a:p>
                      <a:pPr marL="0" marR="0" lvl="0" indent="0" algn="l" defTabSz="914400" rtl="0" eaLnBrk="1" fontAlgn="auto" latinLnBrk="0" hangingPunct="1">
                        <a:lnSpc>
                          <a:spcPct val="100000"/>
                        </a:lnSpc>
                        <a:spcBef>
                          <a:spcPts val="0"/>
                        </a:spcBef>
                        <a:spcAft>
                          <a:spcPts val="0"/>
                        </a:spcAft>
                        <a:buClr>
                          <a:schemeClr val="dk1"/>
                        </a:buClr>
                        <a:buSzPts val="1400"/>
                        <a:buFont typeface="Roboto"/>
                        <a:buNone/>
                        <a:tabLst/>
                        <a:defRPr/>
                      </a:pPr>
                      <a:r>
                        <a:rPr lang="en-US" sz="1000" u="none" strike="noStrike" cap="none" dirty="0">
                          <a:latin typeface="Arial" charset="0"/>
                          <a:ea typeface="Arial" charset="0"/>
                          <a:cs typeface="Arial" charset="0"/>
                          <a:sym typeface="Roboto"/>
                        </a:rPr>
                        <a:t>By 2025, 50% of Company</a:t>
                      </a:r>
                      <a:r>
                        <a:rPr lang="en-US" sz="1000" u="none" strike="noStrike" cap="none" baseline="0" dirty="0">
                          <a:latin typeface="Arial" charset="0"/>
                          <a:ea typeface="Arial" charset="0"/>
                          <a:cs typeface="Arial" charset="0"/>
                          <a:sym typeface="Roboto"/>
                        </a:rPr>
                        <a:t> X</a:t>
                      </a:r>
                      <a:r>
                        <a:rPr lang="en-US" sz="1000" u="none" strike="noStrike" cap="none" dirty="0">
                          <a:latin typeface="Arial" charset="0"/>
                          <a:ea typeface="Arial" charset="0"/>
                          <a:cs typeface="Arial" charset="0"/>
                          <a:sym typeface="Roboto"/>
                        </a:rPr>
                        <a:t> suppliers (by emissions) to set emissions reduction targets</a:t>
                      </a:r>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
                          <a:schemeClr val="dk1"/>
                        </a:buClr>
                        <a:buSzPts val="1400"/>
                        <a:buFont typeface="Roboto"/>
                        <a:buNone/>
                        <a:tabLst/>
                        <a:defRPr/>
                      </a:pPr>
                      <a:r>
                        <a:rPr lang="en-US" sz="1000" u="none" strike="noStrike" cap="none" dirty="0">
                          <a:latin typeface="Arial" charset="0"/>
                          <a:ea typeface="Arial" charset="0"/>
                          <a:cs typeface="Arial" charset="0"/>
                          <a:sym typeface="Roboto"/>
                        </a:rPr>
                        <a:t>No</a:t>
                      </a:r>
                      <a:r>
                        <a:rPr lang="en-US" sz="1000" u="none" strike="noStrike" cap="none" baseline="0" dirty="0">
                          <a:latin typeface="Arial" charset="0"/>
                          <a:ea typeface="Arial" charset="0"/>
                          <a:cs typeface="Arial" charset="0"/>
                          <a:sym typeface="Roboto"/>
                        </a:rPr>
                        <a:t> gap but Company X are planning more action:</a:t>
                      </a:r>
                    </a:p>
                    <a:p>
                      <a:pPr marL="0" marR="0" lvl="0" indent="0" algn="l" defTabSz="914400" rtl="0" eaLnBrk="1" fontAlgn="auto" latinLnBrk="0" hangingPunct="1">
                        <a:lnSpc>
                          <a:spcPct val="100000"/>
                        </a:lnSpc>
                        <a:spcBef>
                          <a:spcPts val="0"/>
                        </a:spcBef>
                        <a:spcAft>
                          <a:spcPts val="0"/>
                        </a:spcAft>
                        <a:buClr>
                          <a:schemeClr val="dk1"/>
                        </a:buClr>
                        <a:buSzPts val="1400"/>
                        <a:buFont typeface="Roboto"/>
                        <a:buNone/>
                        <a:tabLst/>
                        <a:defRPr/>
                      </a:pPr>
                      <a:endParaRPr lang="en-US" sz="1000" u="none" strike="noStrike" cap="none" baseline="0" dirty="0">
                        <a:latin typeface="Arial" charset="0"/>
                        <a:ea typeface="Arial" charset="0"/>
                        <a:cs typeface="Arial" charset="0"/>
                        <a:sym typeface="Roboto"/>
                      </a:endParaRPr>
                    </a:p>
                    <a:p>
                      <a:pPr marL="171450" marR="0" lvl="0" indent="-171450" algn="l" defTabSz="914400" rtl="0" eaLnBrk="1" fontAlgn="auto" latinLnBrk="0" hangingPunct="1">
                        <a:lnSpc>
                          <a:spcPct val="100000"/>
                        </a:lnSpc>
                        <a:spcBef>
                          <a:spcPts val="0"/>
                        </a:spcBef>
                        <a:spcAft>
                          <a:spcPts val="0"/>
                        </a:spcAft>
                        <a:buClr>
                          <a:schemeClr val="dk1"/>
                        </a:buClr>
                        <a:buSzPts val="1400"/>
                        <a:buFont typeface="Arial" charset="0"/>
                        <a:buChar char="•"/>
                        <a:tabLst/>
                        <a:defRPr/>
                      </a:pPr>
                      <a:r>
                        <a:rPr lang="en-US" sz="1000" u="none" strike="noStrike" cap="none" dirty="0">
                          <a:latin typeface="Arial" charset="0"/>
                          <a:ea typeface="Arial" charset="0"/>
                          <a:cs typeface="Arial" charset="0"/>
                          <a:sym typeface="Roboto"/>
                        </a:rPr>
                        <a:t>Expand internal price on carbon, offsetting 100% of business travel and employee commuting emissions</a:t>
                      </a:r>
                      <a:endParaRPr lang="en-US" sz="1000" dirty="0">
                        <a:latin typeface="Arial" charset="0"/>
                        <a:ea typeface="Arial" charset="0"/>
                        <a:cs typeface="Arial" charset="0"/>
                        <a:sym typeface="Roboto"/>
                      </a:endParaRPr>
                    </a:p>
                  </a:txBody>
                  <a:tcPr marL="91450" marR="91450" marT="45725" marB="45725"/>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4466425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12163</TotalTime>
  <Words>670</Words>
  <Application>Microsoft Office PowerPoint</Application>
  <PresentationFormat>Widescreen</PresentationFormat>
  <Paragraphs>61</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Roboto</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Victoria Burrows</dc:creator>
  <cp:lastModifiedBy>Matthew Black</cp:lastModifiedBy>
  <cp:revision>34</cp:revision>
  <cp:lastPrinted>2018-07-10T17:27:03Z</cp:lastPrinted>
  <dcterms:created xsi:type="dcterms:W3CDTF">2018-07-03T12:13:27Z</dcterms:created>
  <dcterms:modified xsi:type="dcterms:W3CDTF">2021-12-06T14:30:23Z</dcterms:modified>
</cp:coreProperties>
</file>