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633" autoAdjust="0"/>
  </p:normalViewPr>
  <p:slideViewPr>
    <p:cSldViewPr>
      <p:cViewPr>
        <p:scale>
          <a:sx n="90" d="100"/>
          <a:sy n="90" d="100"/>
        </p:scale>
        <p:origin x="976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hyperlink" Target="https://www.cccs.org.co/calendario-evento/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9" Type="http://schemas.openxmlformats.org/officeDocument/2006/relationships/image" Target="../media/image41.svg"/><Relationship Id="rId21" Type="http://schemas.openxmlformats.org/officeDocument/2006/relationships/image" Target="../media/image23.svg"/><Relationship Id="rId34" Type="http://schemas.openxmlformats.org/officeDocument/2006/relationships/image" Target="../media/image36.png"/><Relationship Id="rId42" Type="http://schemas.openxmlformats.org/officeDocument/2006/relationships/image" Target="../media/image44.pn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29" Type="http://schemas.openxmlformats.org/officeDocument/2006/relationships/image" Target="../media/image3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3.svg"/><Relationship Id="rId24" Type="http://schemas.openxmlformats.org/officeDocument/2006/relationships/image" Target="../media/image26.png"/><Relationship Id="rId32" Type="http://schemas.openxmlformats.org/officeDocument/2006/relationships/image" Target="../media/image34.png"/><Relationship Id="rId37" Type="http://schemas.openxmlformats.org/officeDocument/2006/relationships/image" Target="../media/image39.svg"/><Relationship Id="rId40" Type="http://schemas.openxmlformats.org/officeDocument/2006/relationships/image" Target="../media/image42.png"/><Relationship Id="rId45" Type="http://schemas.openxmlformats.org/officeDocument/2006/relationships/image" Target="../media/image9.svg"/><Relationship Id="rId5" Type="http://schemas.openxmlformats.org/officeDocument/2006/relationships/image" Target="../media/image11.svg"/><Relationship Id="rId15" Type="http://schemas.openxmlformats.org/officeDocument/2006/relationships/image" Target="../media/image17.svg"/><Relationship Id="rId23" Type="http://schemas.openxmlformats.org/officeDocument/2006/relationships/image" Target="../media/image25.svg"/><Relationship Id="rId28" Type="http://schemas.openxmlformats.org/officeDocument/2006/relationships/image" Target="../media/image30.png"/><Relationship Id="rId36" Type="http://schemas.openxmlformats.org/officeDocument/2006/relationships/image" Target="../media/image38.png"/><Relationship Id="rId10" Type="http://schemas.openxmlformats.org/officeDocument/2006/relationships/image" Target="../media/image12.png"/><Relationship Id="rId19" Type="http://schemas.openxmlformats.org/officeDocument/2006/relationships/image" Target="../media/image21.svg"/><Relationship Id="rId31" Type="http://schemas.openxmlformats.org/officeDocument/2006/relationships/image" Target="../media/image33.svg"/><Relationship Id="rId44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openxmlformats.org/officeDocument/2006/relationships/image" Target="../media/image6.sv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svg"/><Relationship Id="rId30" Type="http://schemas.openxmlformats.org/officeDocument/2006/relationships/image" Target="../media/image32.png"/><Relationship Id="rId35" Type="http://schemas.openxmlformats.org/officeDocument/2006/relationships/image" Target="../media/image37.svg"/><Relationship Id="rId43" Type="http://schemas.openxmlformats.org/officeDocument/2006/relationships/image" Target="../media/image45.svg"/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5" Type="http://schemas.openxmlformats.org/officeDocument/2006/relationships/image" Target="../media/image27.svg"/><Relationship Id="rId33" Type="http://schemas.openxmlformats.org/officeDocument/2006/relationships/image" Target="../media/image35.svg"/><Relationship Id="rId38" Type="http://schemas.openxmlformats.org/officeDocument/2006/relationships/image" Target="../media/image40.png"/><Relationship Id="rId20" Type="http://schemas.openxmlformats.org/officeDocument/2006/relationships/image" Target="../media/image22.png"/><Relationship Id="rId41" Type="http://schemas.openxmlformats.org/officeDocument/2006/relationships/image" Target="../media/image4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" y="-114300"/>
            <a:ext cx="7674300" cy="3658462"/>
            <a:chOff x="0" y="0"/>
            <a:chExt cx="10232400" cy="487794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5681" t="6429" b="22110"/>
            <a:stretch>
              <a:fillRect/>
            </a:stretch>
          </p:blipFill>
          <p:spPr>
            <a:xfrm>
              <a:off x="0" y="0"/>
              <a:ext cx="10232400" cy="4877949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-114304" y="-139700"/>
            <a:ext cx="5270200" cy="339882"/>
          </a:xfrm>
          <a:prstGeom prst="rect">
            <a:avLst/>
          </a:prstGeom>
          <a:solidFill>
            <a:srgbClr val="13415D"/>
          </a:solidFill>
        </p:spPr>
      </p:sp>
      <p:sp>
        <p:nvSpPr>
          <p:cNvPr id="5" name="AutoShape 5"/>
          <p:cNvSpPr/>
          <p:nvPr/>
        </p:nvSpPr>
        <p:spPr>
          <a:xfrm>
            <a:off x="-114304" y="3524392"/>
            <a:ext cx="7674303" cy="306930"/>
          </a:xfrm>
          <a:prstGeom prst="rect">
            <a:avLst/>
          </a:prstGeom>
          <a:solidFill>
            <a:srgbClr val="C2CC27"/>
          </a:solidFill>
        </p:spPr>
      </p:sp>
      <p:grpSp>
        <p:nvGrpSpPr>
          <p:cNvPr id="6" name="Group 6"/>
          <p:cNvGrpSpPr/>
          <p:nvPr/>
        </p:nvGrpSpPr>
        <p:grpSpPr>
          <a:xfrm rot="-5400000">
            <a:off x="5716838" y="-979337"/>
            <a:ext cx="1008084" cy="2671240"/>
            <a:chOff x="0" y="0"/>
            <a:chExt cx="3130550" cy="103359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0335930"/>
            </a:xfrm>
            <a:custGeom>
              <a:avLst/>
              <a:gdLst/>
              <a:ahLst/>
              <a:cxnLst/>
              <a:rect l="l" t="t" r="r" b="b"/>
              <a:pathLst>
                <a:path w="3130550" h="10335930">
                  <a:moveTo>
                    <a:pt x="0" y="1123950"/>
                  </a:moveTo>
                  <a:lnTo>
                    <a:pt x="0" y="10335930"/>
                  </a:lnTo>
                  <a:lnTo>
                    <a:pt x="3130550" y="1033593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5852158" y="-844019"/>
            <a:ext cx="1008084" cy="2400606"/>
            <a:chOff x="0" y="0"/>
            <a:chExt cx="3130550" cy="8378911"/>
          </a:xfrm>
        </p:grpSpPr>
        <p:sp>
          <p:nvSpPr>
            <p:cNvPr id="9" name="Freeform 9">
              <a:hlinkClick r:id="rId3" tooltip="https://www.cccs.org.co/calendario-evento/"/>
            </p:cNvPr>
            <p:cNvSpPr/>
            <p:nvPr/>
          </p:nvSpPr>
          <p:spPr>
            <a:xfrm>
              <a:off x="0" y="0"/>
              <a:ext cx="3130550" cy="8378911"/>
            </a:xfrm>
            <a:custGeom>
              <a:avLst/>
              <a:gdLst/>
              <a:ahLst/>
              <a:cxnLst/>
              <a:rect l="l" t="t" r="r" b="b"/>
              <a:pathLst>
                <a:path w="3130550" h="8378911">
                  <a:moveTo>
                    <a:pt x="0" y="1123950"/>
                  </a:moveTo>
                  <a:lnTo>
                    <a:pt x="0" y="8378911"/>
                  </a:lnTo>
                  <a:lnTo>
                    <a:pt x="3130550" y="8378911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259741" y="54588"/>
            <a:ext cx="2640715" cy="5388802"/>
            <a:chOff x="0" y="0"/>
            <a:chExt cx="3130550" cy="107133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10713303"/>
            </a:xfrm>
            <a:custGeom>
              <a:avLst/>
              <a:gdLst/>
              <a:ahLst/>
              <a:cxnLst/>
              <a:rect l="l" t="t" r="r" b="b"/>
              <a:pathLst>
                <a:path w="3130550" h="10713303">
                  <a:moveTo>
                    <a:pt x="0" y="1123950"/>
                  </a:moveTo>
                  <a:lnTo>
                    <a:pt x="0" y="10713303"/>
                  </a:lnTo>
                  <a:lnTo>
                    <a:pt x="3130550" y="1071330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277114" y="311704"/>
            <a:ext cx="2366227" cy="5149057"/>
            <a:chOff x="0" y="0"/>
            <a:chExt cx="3130550" cy="1067136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0671369"/>
            </a:xfrm>
            <a:custGeom>
              <a:avLst/>
              <a:gdLst/>
              <a:ahLst/>
              <a:cxnLst/>
              <a:rect l="l" t="t" r="r" b="b"/>
              <a:pathLst>
                <a:path w="3130550" h="10671369">
                  <a:moveTo>
                    <a:pt x="0" y="1123950"/>
                  </a:moveTo>
                  <a:lnTo>
                    <a:pt x="0" y="10671369"/>
                  </a:lnTo>
                  <a:lnTo>
                    <a:pt x="3130550" y="10671369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sp>
        <p:nvSpPr>
          <p:cNvPr id="14" name="AutoShape 14"/>
          <p:cNvSpPr/>
          <p:nvPr/>
        </p:nvSpPr>
        <p:spPr>
          <a:xfrm>
            <a:off x="-114300" y="10231275"/>
            <a:ext cx="7788600" cy="728522"/>
          </a:xfrm>
          <a:prstGeom prst="rect">
            <a:avLst/>
          </a:prstGeom>
          <a:solidFill>
            <a:srgbClr val="656773"/>
          </a:solidFill>
        </p:spPr>
      </p:sp>
      <p:sp>
        <p:nvSpPr>
          <p:cNvPr id="15" name="AutoShape 15"/>
          <p:cNvSpPr/>
          <p:nvPr/>
        </p:nvSpPr>
        <p:spPr>
          <a:xfrm>
            <a:off x="0" y="4411642"/>
            <a:ext cx="3780000" cy="5524358"/>
          </a:xfrm>
          <a:prstGeom prst="rect">
            <a:avLst/>
          </a:prstGeom>
          <a:solidFill>
            <a:srgbClr val="FFFFFF">
              <a:alpha val="98824"/>
            </a:srgbClr>
          </a:solidFill>
        </p:spPr>
      </p:sp>
      <p:sp>
        <p:nvSpPr>
          <p:cNvPr id="16" name="Freeform 16"/>
          <p:cNvSpPr/>
          <p:nvPr/>
        </p:nvSpPr>
        <p:spPr>
          <a:xfrm>
            <a:off x="5915973" y="0"/>
            <a:ext cx="1187409" cy="831605"/>
          </a:xfrm>
          <a:custGeom>
            <a:avLst/>
            <a:gdLst/>
            <a:ahLst/>
            <a:cxnLst/>
            <a:rect l="l" t="t" r="r" b="b"/>
            <a:pathLst>
              <a:path w="1187409" h="831605">
                <a:moveTo>
                  <a:pt x="0" y="0"/>
                </a:moveTo>
                <a:lnTo>
                  <a:pt x="1187408" y="0"/>
                </a:lnTo>
                <a:lnTo>
                  <a:pt x="1187408" y="831605"/>
                </a:lnTo>
                <a:lnTo>
                  <a:pt x="0" y="8316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386386" y="4680324"/>
            <a:ext cx="2928396" cy="2215774"/>
            <a:chOff x="0" y="0"/>
            <a:chExt cx="1074207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439726" y="2354183"/>
            <a:ext cx="985519" cy="745694"/>
            <a:chOff x="0" y="0"/>
            <a:chExt cx="1074207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4176240" y="7423981"/>
            <a:ext cx="2586780" cy="561505"/>
            <a:chOff x="0" y="0"/>
            <a:chExt cx="984228" cy="21364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84228" cy="213643"/>
            </a:xfrm>
            <a:custGeom>
              <a:avLst/>
              <a:gdLst/>
              <a:ahLst/>
              <a:cxnLst/>
              <a:rect l="l" t="t" r="r" b="b"/>
              <a:pathLst>
                <a:path w="984228" h="213643">
                  <a:moveTo>
                    <a:pt x="38907" y="0"/>
                  </a:moveTo>
                  <a:lnTo>
                    <a:pt x="945320" y="0"/>
                  </a:lnTo>
                  <a:cubicBezTo>
                    <a:pt x="955639" y="0"/>
                    <a:pt x="965536" y="4099"/>
                    <a:pt x="972832" y="11396"/>
                  </a:cubicBezTo>
                  <a:cubicBezTo>
                    <a:pt x="980129" y="18692"/>
                    <a:pt x="984228" y="28589"/>
                    <a:pt x="984228" y="38907"/>
                  </a:cubicBezTo>
                  <a:lnTo>
                    <a:pt x="984228" y="174736"/>
                  </a:lnTo>
                  <a:cubicBezTo>
                    <a:pt x="984228" y="185055"/>
                    <a:pt x="980129" y="194951"/>
                    <a:pt x="972832" y="202248"/>
                  </a:cubicBezTo>
                  <a:cubicBezTo>
                    <a:pt x="965536" y="209544"/>
                    <a:pt x="955639" y="213643"/>
                    <a:pt x="945320" y="213643"/>
                  </a:cubicBezTo>
                  <a:lnTo>
                    <a:pt x="38907" y="213643"/>
                  </a:lnTo>
                  <a:cubicBezTo>
                    <a:pt x="17419" y="213643"/>
                    <a:pt x="0" y="196224"/>
                    <a:pt x="0" y="174736"/>
                  </a:cubicBezTo>
                  <a:lnTo>
                    <a:pt x="0" y="38907"/>
                  </a:lnTo>
                  <a:cubicBezTo>
                    <a:pt x="0" y="17419"/>
                    <a:pt x="17419" y="0"/>
                    <a:pt x="3890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104775"/>
              <a:ext cx="984228" cy="318418"/>
            </a:xfrm>
            <a:prstGeom prst="rect">
              <a:avLst/>
            </a:prstGeom>
          </p:spPr>
          <p:txBody>
            <a:bodyPr lIns="41478" tIns="41478" rIns="41478" bIns="41478" rtlCol="0" anchor="ctr"/>
            <a:lstStyle/>
            <a:p>
              <a:pPr algn="ctr">
                <a:lnSpc>
                  <a:spcPts val="2484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76240" y="8741424"/>
            <a:ext cx="2586780" cy="561505"/>
            <a:chOff x="0" y="0"/>
            <a:chExt cx="984228" cy="2136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84228" cy="213643"/>
            </a:xfrm>
            <a:custGeom>
              <a:avLst/>
              <a:gdLst/>
              <a:ahLst/>
              <a:cxnLst/>
              <a:rect l="l" t="t" r="r" b="b"/>
              <a:pathLst>
                <a:path w="984228" h="213643">
                  <a:moveTo>
                    <a:pt x="38907" y="0"/>
                  </a:moveTo>
                  <a:lnTo>
                    <a:pt x="945320" y="0"/>
                  </a:lnTo>
                  <a:cubicBezTo>
                    <a:pt x="955639" y="0"/>
                    <a:pt x="965536" y="4099"/>
                    <a:pt x="972832" y="11396"/>
                  </a:cubicBezTo>
                  <a:cubicBezTo>
                    <a:pt x="980129" y="18692"/>
                    <a:pt x="984228" y="28589"/>
                    <a:pt x="984228" y="38907"/>
                  </a:cubicBezTo>
                  <a:lnTo>
                    <a:pt x="984228" y="174736"/>
                  </a:lnTo>
                  <a:cubicBezTo>
                    <a:pt x="984228" y="185055"/>
                    <a:pt x="980129" y="194951"/>
                    <a:pt x="972832" y="202248"/>
                  </a:cubicBezTo>
                  <a:cubicBezTo>
                    <a:pt x="965536" y="209544"/>
                    <a:pt x="955639" y="213643"/>
                    <a:pt x="945320" y="213643"/>
                  </a:cubicBezTo>
                  <a:lnTo>
                    <a:pt x="38907" y="213643"/>
                  </a:lnTo>
                  <a:cubicBezTo>
                    <a:pt x="17419" y="213643"/>
                    <a:pt x="0" y="196224"/>
                    <a:pt x="0" y="174736"/>
                  </a:cubicBezTo>
                  <a:lnTo>
                    <a:pt x="0" y="38907"/>
                  </a:lnTo>
                  <a:cubicBezTo>
                    <a:pt x="0" y="17419"/>
                    <a:pt x="17419" y="0"/>
                    <a:pt x="3890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984228" cy="223168"/>
            </a:xfrm>
            <a:prstGeom prst="rect">
              <a:avLst/>
            </a:prstGeom>
          </p:spPr>
          <p:txBody>
            <a:bodyPr lIns="41478" tIns="41478" rIns="41478" bIns="41478" rtlCol="0" anchor="ctr"/>
            <a:lstStyle/>
            <a:p>
              <a:pPr marL="0" lvl="0" indent="0" algn="l">
                <a:lnSpc>
                  <a:spcPts val="112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176240" y="8094195"/>
            <a:ext cx="2586780" cy="561505"/>
            <a:chOff x="0" y="0"/>
            <a:chExt cx="984228" cy="21364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84228" cy="213643"/>
            </a:xfrm>
            <a:custGeom>
              <a:avLst/>
              <a:gdLst/>
              <a:ahLst/>
              <a:cxnLst/>
              <a:rect l="l" t="t" r="r" b="b"/>
              <a:pathLst>
                <a:path w="984228" h="213643">
                  <a:moveTo>
                    <a:pt x="38907" y="0"/>
                  </a:moveTo>
                  <a:lnTo>
                    <a:pt x="945320" y="0"/>
                  </a:lnTo>
                  <a:cubicBezTo>
                    <a:pt x="955639" y="0"/>
                    <a:pt x="965536" y="4099"/>
                    <a:pt x="972832" y="11396"/>
                  </a:cubicBezTo>
                  <a:cubicBezTo>
                    <a:pt x="980129" y="18692"/>
                    <a:pt x="984228" y="28589"/>
                    <a:pt x="984228" y="38907"/>
                  </a:cubicBezTo>
                  <a:lnTo>
                    <a:pt x="984228" y="174736"/>
                  </a:lnTo>
                  <a:cubicBezTo>
                    <a:pt x="984228" y="185055"/>
                    <a:pt x="980129" y="194951"/>
                    <a:pt x="972832" y="202248"/>
                  </a:cubicBezTo>
                  <a:cubicBezTo>
                    <a:pt x="965536" y="209544"/>
                    <a:pt x="955639" y="213643"/>
                    <a:pt x="945320" y="213643"/>
                  </a:cubicBezTo>
                  <a:lnTo>
                    <a:pt x="38907" y="213643"/>
                  </a:lnTo>
                  <a:cubicBezTo>
                    <a:pt x="17419" y="213643"/>
                    <a:pt x="0" y="196224"/>
                    <a:pt x="0" y="174736"/>
                  </a:cubicBezTo>
                  <a:lnTo>
                    <a:pt x="0" y="38907"/>
                  </a:lnTo>
                  <a:cubicBezTo>
                    <a:pt x="0" y="17419"/>
                    <a:pt x="17419" y="0"/>
                    <a:pt x="3890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104775"/>
              <a:ext cx="984228" cy="318418"/>
            </a:xfrm>
            <a:prstGeom prst="rect">
              <a:avLst/>
            </a:prstGeom>
          </p:spPr>
          <p:txBody>
            <a:bodyPr lIns="41478" tIns="41478" rIns="41478" bIns="41478" rtlCol="0" anchor="ctr"/>
            <a:lstStyle/>
            <a:p>
              <a:pPr algn="ctr">
                <a:lnSpc>
                  <a:spcPts val="2484"/>
                </a:lnSpc>
              </a:pPr>
              <a:endParaRPr/>
            </a:p>
          </p:txBody>
        </p:sp>
      </p:grpSp>
      <p:sp>
        <p:nvSpPr>
          <p:cNvPr id="30" name="AutoShape 30"/>
          <p:cNvSpPr/>
          <p:nvPr/>
        </p:nvSpPr>
        <p:spPr>
          <a:xfrm>
            <a:off x="5034757" y="3818650"/>
            <a:ext cx="2521743" cy="260323"/>
          </a:xfrm>
          <a:prstGeom prst="rect">
            <a:avLst/>
          </a:prstGeom>
          <a:solidFill>
            <a:srgbClr val="13415D"/>
          </a:solidFill>
        </p:spPr>
      </p:sp>
      <p:sp>
        <p:nvSpPr>
          <p:cNvPr id="31" name="Freeform 31"/>
          <p:cNvSpPr/>
          <p:nvPr/>
        </p:nvSpPr>
        <p:spPr>
          <a:xfrm>
            <a:off x="4372604" y="8137886"/>
            <a:ext cx="475163" cy="472787"/>
          </a:xfrm>
          <a:custGeom>
            <a:avLst/>
            <a:gdLst/>
            <a:ahLst/>
            <a:cxnLst/>
            <a:rect l="l" t="t" r="r" b="b"/>
            <a:pathLst>
              <a:path w="475163" h="472787">
                <a:moveTo>
                  <a:pt x="0" y="0"/>
                </a:moveTo>
                <a:lnTo>
                  <a:pt x="475163" y="0"/>
                </a:lnTo>
                <a:lnTo>
                  <a:pt x="475163" y="472787"/>
                </a:lnTo>
                <a:lnTo>
                  <a:pt x="0" y="4727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Freeform 32"/>
          <p:cNvSpPr/>
          <p:nvPr/>
        </p:nvSpPr>
        <p:spPr>
          <a:xfrm>
            <a:off x="4366996" y="7468340"/>
            <a:ext cx="463332" cy="472787"/>
          </a:xfrm>
          <a:custGeom>
            <a:avLst/>
            <a:gdLst/>
            <a:ahLst/>
            <a:cxnLst/>
            <a:rect l="l" t="t" r="r" b="b"/>
            <a:pathLst>
              <a:path w="463332" h="472787">
                <a:moveTo>
                  <a:pt x="0" y="0"/>
                </a:moveTo>
                <a:lnTo>
                  <a:pt x="463331" y="0"/>
                </a:lnTo>
                <a:lnTo>
                  <a:pt x="463331" y="472787"/>
                </a:lnTo>
                <a:lnTo>
                  <a:pt x="0" y="4727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3" name="Freeform 33"/>
          <p:cNvSpPr/>
          <p:nvPr/>
        </p:nvSpPr>
        <p:spPr>
          <a:xfrm>
            <a:off x="386386" y="371631"/>
            <a:ext cx="2202311" cy="809349"/>
          </a:xfrm>
          <a:custGeom>
            <a:avLst/>
            <a:gdLst/>
            <a:ahLst/>
            <a:cxnLst/>
            <a:rect l="l" t="t" r="r" b="b"/>
            <a:pathLst>
              <a:path w="2202311" h="809349">
                <a:moveTo>
                  <a:pt x="0" y="0"/>
                </a:moveTo>
                <a:lnTo>
                  <a:pt x="2202311" y="0"/>
                </a:lnTo>
                <a:lnTo>
                  <a:pt x="2202311" y="809349"/>
                </a:lnTo>
                <a:lnTo>
                  <a:pt x="0" y="80934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4176240" y="6342858"/>
            <a:ext cx="2922427" cy="689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24"/>
              </a:lnSpc>
              <a:spcBef>
                <a:spcPct val="0"/>
              </a:spcBef>
            </a:pPr>
            <a:r>
              <a:rPr lang="en-US" sz="1022" u="none" strike="noStrike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Incluir datos específicos relacionados a los logros en sostenibilidad, como certificación en construcción sostenible, datos de consumos en energía, agua, gestión de residuos, calidad</a:t>
            </a:r>
          </a:p>
          <a:p>
            <a:pPr marL="0" lvl="0" indent="0" algn="l">
              <a:lnSpc>
                <a:spcPts val="1124"/>
              </a:lnSpc>
              <a:spcBef>
                <a:spcPct val="0"/>
              </a:spcBef>
            </a:pPr>
            <a:r>
              <a:rPr lang="en-US" sz="1022" u="none" strike="noStrike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del ambiente interior, en viñetas.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180954" y="7123973"/>
            <a:ext cx="2922427" cy="185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34"/>
              </a:lnSpc>
              <a:spcBef>
                <a:spcPct val="0"/>
              </a:spcBef>
            </a:pPr>
            <a:r>
              <a:rPr lang="en-US" sz="1122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Ejemplo</a:t>
            </a:r>
            <a:r>
              <a:rPr lang="en-US" sz="1122" u="none" strike="noStrike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a continuación: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210767" y="1680438"/>
            <a:ext cx="1892614" cy="855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35"/>
              </a:lnSpc>
            </a:pPr>
            <a:r>
              <a:rPr lang="en-US" sz="3373">
                <a:solidFill>
                  <a:srgbClr val="FFFFFF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Estudio de caso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076155" y="7555364"/>
            <a:ext cx="1583134" cy="289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24"/>
              </a:lnSpc>
              <a:spcBef>
                <a:spcPct val="0"/>
              </a:spcBef>
            </a:pPr>
            <a:r>
              <a:rPr lang="en-US" sz="1022" u="none" strike="noStrike" dirty="0" err="1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calidad</a:t>
            </a:r>
            <a:r>
              <a:rPr lang="en-US" sz="1022" u="none" strike="noStrike" dirty="0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del </a:t>
            </a:r>
            <a:r>
              <a:rPr lang="en-US" sz="1022" u="none" strike="noStrike" dirty="0" err="1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ambiente</a:t>
            </a:r>
            <a:r>
              <a:rPr lang="en-US" sz="1022" u="none" strike="noStrike" dirty="0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interior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076155" y="8223611"/>
            <a:ext cx="1583134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24"/>
              </a:lnSpc>
              <a:spcBef>
                <a:spcPct val="0"/>
              </a:spcBef>
            </a:pPr>
            <a:r>
              <a:rPr lang="en-US" sz="1022" u="none" strike="noStrike" dirty="0" err="1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Ahorro</a:t>
            </a:r>
            <a:r>
              <a:rPr lang="en-US" sz="1022" u="none" strike="noStrike" dirty="0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en</a:t>
            </a:r>
            <a:r>
              <a:rPr lang="en-US" sz="1022" u="none" strike="noStrike" dirty="0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un X% de </a:t>
            </a:r>
            <a:r>
              <a:rPr lang="en-US" sz="1022" u="none" strike="noStrike" dirty="0" err="1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energía</a:t>
            </a:r>
            <a:endParaRPr lang="en-US" sz="1022" u="none" strike="noStrike" dirty="0">
              <a:solidFill>
                <a:srgbClr val="404040"/>
              </a:solidFill>
              <a:latin typeface="Gotham Narrow 1"/>
              <a:ea typeface="Gotham Narrow 1"/>
              <a:cs typeface="Gotham Narrow 1"/>
              <a:sym typeface="Gotham Narrow 1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5076155" y="8955232"/>
            <a:ext cx="1583134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24"/>
              </a:lnSpc>
              <a:spcBef>
                <a:spcPct val="0"/>
              </a:spcBef>
            </a:pPr>
            <a:r>
              <a:rPr lang="en-US" sz="1022" u="none" strike="noStrike" dirty="0" err="1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Ahorro</a:t>
            </a:r>
            <a:r>
              <a:rPr lang="en-US" sz="1022" u="none" strike="noStrike" dirty="0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en</a:t>
            </a:r>
            <a:r>
              <a:rPr lang="en-US" sz="1022" u="none" strike="noStrike" dirty="0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un X% de </a:t>
            </a:r>
            <a:r>
              <a:rPr lang="en-US" sz="1022" u="none" strike="noStrike" dirty="0" err="1">
                <a:solidFill>
                  <a:srgbClr val="404040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agua</a:t>
            </a:r>
            <a:endParaRPr lang="en-US" sz="1022" u="none" strike="noStrike" dirty="0">
              <a:solidFill>
                <a:srgbClr val="404040"/>
              </a:solidFill>
              <a:latin typeface="Gotham Narrow 1"/>
              <a:ea typeface="Gotham Narrow 1"/>
              <a:cs typeface="Gotham Narrow 1"/>
              <a:sym typeface="Gotham Narrow 1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439726" y="1916223"/>
            <a:ext cx="3553634" cy="37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sz="2700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Proyecto Sostenible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176240" y="5986388"/>
            <a:ext cx="3143381" cy="318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56"/>
              </a:lnSpc>
              <a:spcBef>
                <a:spcPct val="0"/>
              </a:spcBef>
            </a:pPr>
            <a:r>
              <a:rPr lang="en-US" sz="2223" u="none" strike="noStrike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Logros en sostenibilidad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087001" y="4530377"/>
            <a:ext cx="3016381" cy="318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56"/>
              </a:lnSpc>
              <a:spcBef>
                <a:spcPct val="0"/>
              </a:spcBef>
            </a:pPr>
            <a:r>
              <a:rPr lang="en-US" sz="2223" u="none" strike="noStrike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Equipo del proyecto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86386" y="7162073"/>
            <a:ext cx="3056289" cy="566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6"/>
              </a:lnSpc>
            </a:pPr>
            <a:r>
              <a:rPr lang="en-US" sz="2223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Descripción del </a:t>
            </a:r>
          </a:p>
          <a:p>
            <a:pPr algn="l">
              <a:lnSpc>
                <a:spcPts val="1956"/>
              </a:lnSpc>
            </a:pPr>
            <a:r>
              <a:rPr lang="en-US" sz="2223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proyecto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510722" y="5543014"/>
            <a:ext cx="2679723" cy="538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6"/>
              </a:lnSpc>
            </a:pPr>
            <a:r>
              <a:rPr lang="en-US" sz="2223" b="1" dirty="0" err="1">
                <a:solidFill>
                  <a:srgbClr val="13415D"/>
                </a:solidFill>
                <a:latin typeface="Poppins Bold"/>
                <a:ea typeface="Poppins Bold"/>
                <a:cs typeface="Poppins Bold"/>
                <a:sym typeface="Poppins Bold"/>
              </a:rPr>
              <a:t>Foto</a:t>
            </a:r>
            <a:r>
              <a:rPr lang="en-US" sz="2223" b="1" dirty="0">
                <a:solidFill>
                  <a:srgbClr val="13415D"/>
                </a:solidFill>
                <a:latin typeface="Poppins Bold"/>
                <a:ea typeface="Poppins Bold"/>
                <a:cs typeface="Poppins Bold"/>
                <a:sym typeface="Poppins Bold"/>
              </a:rPr>
              <a:t> general del </a:t>
            </a:r>
            <a:r>
              <a:rPr lang="en-US" sz="2223" b="1" dirty="0" err="1">
                <a:solidFill>
                  <a:srgbClr val="13415D"/>
                </a:solidFill>
                <a:latin typeface="Poppins Bold"/>
                <a:ea typeface="Poppins Bold"/>
                <a:cs typeface="Poppins Bold"/>
                <a:sym typeface="Poppins Bold"/>
              </a:rPr>
              <a:t>proyecto</a:t>
            </a:r>
            <a:endParaRPr lang="en-US" sz="2223" b="1" dirty="0">
              <a:solidFill>
                <a:srgbClr val="13415D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439726" y="2585283"/>
            <a:ext cx="985519" cy="192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"/>
              </a:lnSpc>
            </a:pPr>
            <a:r>
              <a:rPr lang="en-US" sz="800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Logo</a:t>
            </a:r>
          </a:p>
          <a:p>
            <a:pPr algn="ctr">
              <a:lnSpc>
                <a:spcPts val="704"/>
              </a:lnSpc>
            </a:pPr>
            <a:r>
              <a:rPr lang="en-US" sz="800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constructora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86386" y="7834674"/>
            <a:ext cx="2928396" cy="555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"/>
              </a:lnSpc>
            </a:pPr>
            <a:r>
              <a:rPr lang="en-US" sz="1022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Breve descripción general del proyecto: Incluir datos como área (m 2), ubicación, usos principales, motivaciones, certificaciones en construcción sostenible logradas.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4134842" y="4992325"/>
            <a:ext cx="2920698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0806" lvl="1" indent="-110403" algn="l">
              <a:lnSpc>
                <a:spcPts val="1124"/>
              </a:lnSpc>
              <a:buFont typeface="Arial"/>
              <a:buChar char="•"/>
            </a:pP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Participante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1,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rol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en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el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proyecto</a:t>
            </a:r>
            <a:endParaRPr lang="en-US" sz="1022" u="none" strike="noStrike" dirty="0">
              <a:solidFill>
                <a:srgbClr val="0D2F44"/>
              </a:solidFill>
              <a:latin typeface="Gotham Narrow 1"/>
              <a:ea typeface="Gotham Narrow 1"/>
              <a:cs typeface="Gotham Narrow 1"/>
              <a:sym typeface="Gotham Narrow 1"/>
            </a:endParaRPr>
          </a:p>
          <a:p>
            <a:pPr marL="220806" lvl="1" indent="-110403">
              <a:lnSpc>
                <a:spcPts val="1124"/>
              </a:lnSpc>
              <a:buFont typeface="Arial"/>
              <a:buChar char="•"/>
            </a:pP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Participante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2,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rol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en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el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proyecto</a:t>
            </a:r>
            <a:endParaRPr lang="en-US" sz="1022" u="none" strike="noStrike" dirty="0">
              <a:solidFill>
                <a:srgbClr val="0D2F44"/>
              </a:solidFill>
              <a:latin typeface="Gotham Narrow 1"/>
              <a:ea typeface="Gotham Narrow 1"/>
              <a:cs typeface="Gotham Narrow 1"/>
              <a:sym typeface="Gotham Narrow 1"/>
            </a:endParaRPr>
          </a:p>
          <a:p>
            <a:pPr marL="220806" lvl="1" indent="-110403">
              <a:lnSpc>
                <a:spcPts val="1124"/>
              </a:lnSpc>
              <a:buFont typeface="Arial"/>
              <a:buChar char="•"/>
            </a:pP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Participante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3,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rol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en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el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proyecto</a:t>
            </a:r>
            <a:endParaRPr lang="en-US" sz="1022" u="none" strike="noStrike" dirty="0">
              <a:solidFill>
                <a:srgbClr val="0D2F44"/>
              </a:solidFill>
              <a:latin typeface="Gotham Narrow 1"/>
              <a:ea typeface="Gotham Narrow 1"/>
              <a:cs typeface="Gotham Narrow 1"/>
              <a:sym typeface="Gotham Narrow 1"/>
            </a:endParaRPr>
          </a:p>
          <a:p>
            <a:pPr marL="220806" lvl="1" indent="-110403">
              <a:lnSpc>
                <a:spcPts val="1124"/>
              </a:lnSpc>
              <a:buFont typeface="Arial"/>
              <a:buChar char="•"/>
            </a:pP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Participante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4,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rol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en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el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proyecto</a:t>
            </a:r>
            <a:endParaRPr lang="en-US" sz="1022" u="none" strike="noStrike" dirty="0">
              <a:solidFill>
                <a:srgbClr val="0D2F44"/>
              </a:solidFill>
              <a:latin typeface="Gotham Narrow 1"/>
              <a:ea typeface="Gotham Narrow 1"/>
              <a:cs typeface="Gotham Narrow 1"/>
              <a:sym typeface="Gotham Narrow 1"/>
            </a:endParaRPr>
          </a:p>
          <a:p>
            <a:pPr marL="220806" lvl="1" indent="-110403">
              <a:lnSpc>
                <a:spcPts val="1124"/>
              </a:lnSpc>
              <a:buFont typeface="Arial"/>
              <a:buChar char="•"/>
            </a:pP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Participante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5,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rol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en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el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proyecto</a:t>
            </a:r>
            <a:endParaRPr lang="en-US" sz="1022" u="none" strike="noStrike" dirty="0">
              <a:solidFill>
                <a:srgbClr val="0D2F44"/>
              </a:solidFill>
              <a:latin typeface="Gotham Narrow 1"/>
              <a:ea typeface="Gotham Narrow 1"/>
              <a:cs typeface="Gotham Narrow 1"/>
              <a:sym typeface="Gotham Narrow 1"/>
            </a:endParaRPr>
          </a:p>
          <a:p>
            <a:pPr marL="220806" lvl="1" indent="-110403">
              <a:lnSpc>
                <a:spcPts val="1124"/>
              </a:lnSpc>
              <a:buFont typeface="Arial"/>
              <a:buChar char="•"/>
            </a:pP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Participante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6,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rol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en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el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proyecto</a:t>
            </a:r>
            <a:endParaRPr lang="en-US" sz="1022" u="none" strike="noStrike" dirty="0">
              <a:solidFill>
                <a:srgbClr val="0D2F44"/>
              </a:solidFill>
              <a:latin typeface="Gotham Narrow 1"/>
              <a:ea typeface="Gotham Narrow 1"/>
              <a:cs typeface="Gotham Narrow 1"/>
              <a:sym typeface="Gotham Narrow 1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378766" y="3223702"/>
            <a:ext cx="3675554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del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proyecto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  <a:p>
            <a:pPr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Tipología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del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proyecto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  <a:p>
            <a:pPr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(Ciudad, Departamento)</a:t>
            </a:r>
            <a:endParaRPr lang="en-US" sz="1500" dirty="0">
              <a:solidFill>
                <a:srgbClr val="0D2F44"/>
              </a:solidFill>
              <a:latin typeface="Gotham Narrow 2"/>
              <a:ea typeface="Gotham Narrow 2"/>
              <a:cs typeface="Gotham Narrow 2"/>
              <a:sym typeface="Gotham Narrow 2"/>
            </a:endParaRPr>
          </a:p>
          <a:p>
            <a:pPr algn="l">
              <a:lnSpc>
                <a:spcPts val="1500"/>
              </a:lnSpc>
            </a:pPr>
            <a:endParaRPr lang="en-US" sz="1500" dirty="0">
              <a:solidFill>
                <a:srgbClr val="0D2F44"/>
              </a:solidFill>
              <a:latin typeface="Gotham Narrow 1"/>
              <a:ea typeface="Gotham Narrow 1"/>
              <a:cs typeface="Gotham Narrow 1"/>
              <a:sym typeface="Gotham Narrow 1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2945815" y="10336050"/>
            <a:ext cx="1668369" cy="21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www.cccc.org.co</a:t>
            </a:r>
          </a:p>
        </p:txBody>
      </p:sp>
      <p:sp>
        <p:nvSpPr>
          <p:cNvPr id="53" name="Freeform 53"/>
          <p:cNvSpPr/>
          <p:nvPr/>
        </p:nvSpPr>
        <p:spPr>
          <a:xfrm>
            <a:off x="4372604" y="8808099"/>
            <a:ext cx="497316" cy="494830"/>
          </a:xfrm>
          <a:custGeom>
            <a:avLst/>
            <a:gdLst/>
            <a:ahLst/>
            <a:cxnLst/>
            <a:rect l="l" t="t" r="r" b="b"/>
            <a:pathLst>
              <a:path w="497316" h="494830">
                <a:moveTo>
                  <a:pt x="0" y="0"/>
                </a:moveTo>
                <a:lnTo>
                  <a:pt x="497316" y="0"/>
                </a:lnTo>
                <a:lnTo>
                  <a:pt x="497316" y="494830"/>
                </a:lnTo>
                <a:lnTo>
                  <a:pt x="0" y="4948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" y="-114300"/>
            <a:ext cx="7788600" cy="3078142"/>
            <a:chOff x="0" y="0"/>
            <a:chExt cx="10384800" cy="410418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8908" t="12058" b="30967"/>
            <a:stretch>
              <a:fillRect/>
            </a:stretch>
          </p:blipFill>
          <p:spPr>
            <a:xfrm>
              <a:off x="0" y="0"/>
              <a:ext cx="10384800" cy="4104189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-104874" y="-139700"/>
            <a:ext cx="7779175" cy="287161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6" name="Group 6"/>
          <p:cNvGrpSpPr/>
          <p:nvPr/>
        </p:nvGrpSpPr>
        <p:grpSpPr>
          <a:xfrm rot="-5400000">
            <a:off x="5750738" y="-1013237"/>
            <a:ext cx="1008084" cy="2739040"/>
            <a:chOff x="0" y="0"/>
            <a:chExt cx="3130550" cy="103359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0335930"/>
            </a:xfrm>
            <a:custGeom>
              <a:avLst/>
              <a:gdLst/>
              <a:ahLst/>
              <a:cxnLst/>
              <a:rect l="l" t="t" r="r" b="b"/>
              <a:pathLst>
                <a:path w="3130550" h="10335930">
                  <a:moveTo>
                    <a:pt x="0" y="1123950"/>
                  </a:moveTo>
                  <a:lnTo>
                    <a:pt x="0" y="10335930"/>
                  </a:lnTo>
                  <a:lnTo>
                    <a:pt x="3130550" y="1033593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5911058" y="-902919"/>
            <a:ext cx="1008084" cy="2518406"/>
            <a:chOff x="0" y="0"/>
            <a:chExt cx="3130550" cy="83789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8378911"/>
            </a:xfrm>
            <a:custGeom>
              <a:avLst/>
              <a:gdLst/>
              <a:ahLst/>
              <a:cxnLst/>
              <a:rect l="l" t="t" r="r" b="b"/>
              <a:pathLst>
                <a:path w="3130550" h="8378911">
                  <a:moveTo>
                    <a:pt x="0" y="1123950"/>
                  </a:moveTo>
                  <a:lnTo>
                    <a:pt x="0" y="8378911"/>
                  </a:lnTo>
                  <a:lnTo>
                    <a:pt x="3130550" y="8378911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593089" y="-314652"/>
            <a:ext cx="1485374" cy="4900163"/>
            <a:chOff x="0" y="0"/>
            <a:chExt cx="3130550" cy="107133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10713303"/>
            </a:xfrm>
            <a:custGeom>
              <a:avLst/>
              <a:gdLst/>
              <a:ahLst/>
              <a:cxnLst/>
              <a:rect l="l" t="t" r="r" b="b"/>
              <a:pathLst>
                <a:path w="3130550" h="10713303">
                  <a:moveTo>
                    <a:pt x="0" y="1123950"/>
                  </a:moveTo>
                  <a:lnTo>
                    <a:pt x="0" y="10713303"/>
                  </a:lnTo>
                  <a:lnTo>
                    <a:pt x="3130550" y="1071330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466773" y="67598"/>
            <a:ext cx="1316745" cy="4488498"/>
            <a:chOff x="0" y="0"/>
            <a:chExt cx="3130550" cy="1067136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0671369"/>
            </a:xfrm>
            <a:custGeom>
              <a:avLst/>
              <a:gdLst/>
              <a:ahLst/>
              <a:cxnLst/>
              <a:rect l="l" t="t" r="r" b="b"/>
              <a:pathLst>
                <a:path w="3130550" h="10671369">
                  <a:moveTo>
                    <a:pt x="0" y="1123950"/>
                  </a:moveTo>
                  <a:lnTo>
                    <a:pt x="0" y="10671369"/>
                  </a:lnTo>
                  <a:lnTo>
                    <a:pt x="3130550" y="10671369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5911259" y="-63500"/>
            <a:ext cx="1187409" cy="831605"/>
          </a:xfrm>
          <a:custGeom>
            <a:avLst/>
            <a:gdLst/>
            <a:ahLst/>
            <a:cxnLst/>
            <a:rect l="l" t="t" r="r" b="b"/>
            <a:pathLst>
              <a:path w="1187409" h="831605">
                <a:moveTo>
                  <a:pt x="0" y="0"/>
                </a:moveTo>
                <a:lnTo>
                  <a:pt x="1187409" y="0"/>
                </a:lnTo>
                <a:lnTo>
                  <a:pt x="1187409" y="831605"/>
                </a:lnTo>
                <a:lnTo>
                  <a:pt x="0" y="8316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>
            <a:off x="4346389" y="2670314"/>
            <a:ext cx="3327911" cy="300861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16" name="Group 16"/>
          <p:cNvGrpSpPr/>
          <p:nvPr/>
        </p:nvGrpSpPr>
        <p:grpSpPr>
          <a:xfrm>
            <a:off x="348024" y="4914782"/>
            <a:ext cx="2166040" cy="1638936"/>
            <a:chOff x="0" y="0"/>
            <a:chExt cx="1074207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378539" y="8297064"/>
            <a:ext cx="2166040" cy="1638936"/>
            <a:chOff x="0" y="0"/>
            <a:chExt cx="1074207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2666939" y="4914782"/>
            <a:ext cx="2166040" cy="1638936"/>
            <a:chOff x="0" y="0"/>
            <a:chExt cx="1074207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2697454" y="8297064"/>
            <a:ext cx="2166040" cy="1638936"/>
            <a:chOff x="0" y="0"/>
            <a:chExt cx="1074207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4984907" y="4914782"/>
            <a:ext cx="2166040" cy="1638936"/>
            <a:chOff x="0" y="0"/>
            <a:chExt cx="1074207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5015422" y="8297064"/>
            <a:ext cx="2166040" cy="1638936"/>
            <a:chOff x="0" y="0"/>
            <a:chExt cx="1074207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28" name="TextBox 28"/>
          <p:cNvSpPr txBox="1"/>
          <p:nvPr/>
        </p:nvSpPr>
        <p:spPr>
          <a:xfrm>
            <a:off x="386386" y="3538736"/>
            <a:ext cx="6712282" cy="337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10"/>
              </a:lnSpc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El proyecto debe describir las acciones realizadas para reducir impactos en el entorno,</a:t>
            </a:r>
          </a:p>
          <a:p>
            <a:pPr marL="0" lvl="0" indent="0" algn="l">
              <a:lnSpc>
                <a:spcPts val="1210"/>
              </a:lnSpc>
              <a:spcBef>
                <a:spcPct val="0"/>
              </a:spcBef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mejorar las condiciones ambientales y promover la conservación y biodiversidad. Opcional incluir fotos.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93344" y="7121279"/>
            <a:ext cx="6712282" cy="337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0"/>
              </a:lnSpc>
              <a:spcBef>
                <a:spcPct val="0"/>
              </a:spcBef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El proyecto debe describir las acciones realizadas para avanzar hacia la descarbonización y aumentar resiliencia en entornos construidos. Opcional incluir fotos.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206054" y="1284650"/>
            <a:ext cx="1892614" cy="89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73"/>
              </a:lnSpc>
            </a:pPr>
            <a:r>
              <a:rPr lang="en-US" sz="337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Estudio de caso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78539" y="1803542"/>
            <a:ext cx="3553634" cy="37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sz="2700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Proyecto Sostenible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86386" y="3237875"/>
            <a:ext cx="6712282" cy="23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28"/>
              </a:lnSpc>
              <a:spcBef>
                <a:spcPct val="0"/>
              </a:spcBef>
            </a:pPr>
            <a:r>
              <a:rPr lang="en-US" sz="1623">
                <a:solidFill>
                  <a:srgbClr val="13415D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Mejores prácticas para la protección y restauración de la Biodiversidad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93344" y="6820418"/>
            <a:ext cx="6712282" cy="23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28"/>
              </a:lnSpc>
              <a:spcBef>
                <a:spcPct val="0"/>
              </a:spcBef>
            </a:pPr>
            <a:r>
              <a:rPr lang="en-US" sz="1623">
                <a:solidFill>
                  <a:srgbClr val="13415D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Mejores prácticas para la Mitigación y adaptación al cambio climático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86386" y="2374808"/>
            <a:ext cx="367555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del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proyecto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(Ciudad, Departamento)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39992" y="555575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70506" y="8938041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765391" y="555575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795906" y="8938041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076874" y="5522346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107389" y="8904628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41" name="AutoShape 41"/>
          <p:cNvSpPr/>
          <p:nvPr/>
        </p:nvSpPr>
        <p:spPr>
          <a:xfrm>
            <a:off x="-144815" y="10250647"/>
            <a:ext cx="7788600" cy="728522"/>
          </a:xfrm>
          <a:prstGeom prst="rect">
            <a:avLst/>
          </a:prstGeom>
          <a:solidFill>
            <a:srgbClr val="656773"/>
          </a:solidFill>
        </p:spPr>
      </p:sp>
      <p:sp>
        <p:nvSpPr>
          <p:cNvPr id="42" name="TextBox 42"/>
          <p:cNvSpPr txBox="1"/>
          <p:nvPr/>
        </p:nvSpPr>
        <p:spPr>
          <a:xfrm>
            <a:off x="2915301" y="10355422"/>
            <a:ext cx="1668369" cy="21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www.cccc.org.co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" y="-114300"/>
            <a:ext cx="7788600" cy="3078142"/>
            <a:chOff x="0" y="0"/>
            <a:chExt cx="10384800" cy="410418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8908" t="12058" b="30967"/>
            <a:stretch>
              <a:fillRect/>
            </a:stretch>
          </p:blipFill>
          <p:spPr>
            <a:xfrm>
              <a:off x="0" y="0"/>
              <a:ext cx="10384800" cy="4104189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-114300" y="-139700"/>
            <a:ext cx="5270196" cy="287161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6" name="Group 6"/>
          <p:cNvGrpSpPr/>
          <p:nvPr/>
        </p:nvGrpSpPr>
        <p:grpSpPr>
          <a:xfrm rot="-5400000">
            <a:off x="5750738" y="-1013237"/>
            <a:ext cx="1008084" cy="2739040"/>
            <a:chOff x="0" y="0"/>
            <a:chExt cx="3130550" cy="103359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0335930"/>
            </a:xfrm>
            <a:custGeom>
              <a:avLst/>
              <a:gdLst/>
              <a:ahLst/>
              <a:cxnLst/>
              <a:rect l="l" t="t" r="r" b="b"/>
              <a:pathLst>
                <a:path w="3130550" h="10335930">
                  <a:moveTo>
                    <a:pt x="0" y="1123950"/>
                  </a:moveTo>
                  <a:lnTo>
                    <a:pt x="0" y="10335930"/>
                  </a:lnTo>
                  <a:lnTo>
                    <a:pt x="3130550" y="1033593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5911058" y="-902919"/>
            <a:ext cx="1008084" cy="2518406"/>
            <a:chOff x="0" y="0"/>
            <a:chExt cx="3130550" cy="83789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8378911"/>
            </a:xfrm>
            <a:custGeom>
              <a:avLst/>
              <a:gdLst/>
              <a:ahLst/>
              <a:cxnLst/>
              <a:rect l="l" t="t" r="r" b="b"/>
              <a:pathLst>
                <a:path w="3130550" h="8378911">
                  <a:moveTo>
                    <a:pt x="0" y="1123950"/>
                  </a:moveTo>
                  <a:lnTo>
                    <a:pt x="0" y="8378911"/>
                  </a:lnTo>
                  <a:lnTo>
                    <a:pt x="3130550" y="8378911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593091" y="-314650"/>
            <a:ext cx="1485374" cy="4900159"/>
            <a:chOff x="0" y="0"/>
            <a:chExt cx="3130550" cy="107133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10713303"/>
            </a:xfrm>
            <a:custGeom>
              <a:avLst/>
              <a:gdLst/>
              <a:ahLst/>
              <a:cxnLst/>
              <a:rect l="l" t="t" r="r" b="b"/>
              <a:pathLst>
                <a:path w="3130550" h="10713303">
                  <a:moveTo>
                    <a:pt x="0" y="1123950"/>
                  </a:moveTo>
                  <a:lnTo>
                    <a:pt x="0" y="10713303"/>
                  </a:lnTo>
                  <a:lnTo>
                    <a:pt x="3130550" y="1071330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528725" y="-5455"/>
            <a:ext cx="1316745" cy="4602802"/>
            <a:chOff x="0" y="0"/>
            <a:chExt cx="3130550" cy="1067136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0671369"/>
            </a:xfrm>
            <a:custGeom>
              <a:avLst/>
              <a:gdLst/>
              <a:ahLst/>
              <a:cxnLst/>
              <a:rect l="l" t="t" r="r" b="b"/>
              <a:pathLst>
                <a:path w="3130550" h="10671369">
                  <a:moveTo>
                    <a:pt x="0" y="1123950"/>
                  </a:moveTo>
                  <a:lnTo>
                    <a:pt x="0" y="10671369"/>
                  </a:lnTo>
                  <a:lnTo>
                    <a:pt x="3130550" y="10671369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5911259" y="0"/>
            <a:ext cx="1187409" cy="831605"/>
          </a:xfrm>
          <a:custGeom>
            <a:avLst/>
            <a:gdLst/>
            <a:ahLst/>
            <a:cxnLst/>
            <a:rect l="l" t="t" r="r" b="b"/>
            <a:pathLst>
              <a:path w="1187409" h="831605">
                <a:moveTo>
                  <a:pt x="0" y="0"/>
                </a:moveTo>
                <a:lnTo>
                  <a:pt x="1187409" y="0"/>
                </a:lnTo>
                <a:lnTo>
                  <a:pt x="1187409" y="831605"/>
                </a:lnTo>
                <a:lnTo>
                  <a:pt x="0" y="8316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>
            <a:off x="4488498" y="2676682"/>
            <a:ext cx="3185802" cy="264886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16" name="Group 16"/>
          <p:cNvGrpSpPr/>
          <p:nvPr/>
        </p:nvGrpSpPr>
        <p:grpSpPr>
          <a:xfrm>
            <a:off x="348024" y="4914782"/>
            <a:ext cx="2166040" cy="1638936"/>
            <a:chOff x="0" y="0"/>
            <a:chExt cx="1074207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378539" y="8297064"/>
            <a:ext cx="2166040" cy="1638936"/>
            <a:chOff x="0" y="0"/>
            <a:chExt cx="1074207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2666939" y="4914782"/>
            <a:ext cx="2166040" cy="1638936"/>
            <a:chOff x="0" y="0"/>
            <a:chExt cx="1074207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2697454" y="8297064"/>
            <a:ext cx="2166040" cy="1638936"/>
            <a:chOff x="0" y="0"/>
            <a:chExt cx="1074207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4984907" y="4914782"/>
            <a:ext cx="2166040" cy="1638936"/>
            <a:chOff x="0" y="0"/>
            <a:chExt cx="1074207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5015422" y="8297064"/>
            <a:ext cx="2166040" cy="1638936"/>
            <a:chOff x="0" y="0"/>
            <a:chExt cx="1074207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28" name="TextBox 28"/>
          <p:cNvSpPr txBox="1"/>
          <p:nvPr/>
        </p:nvSpPr>
        <p:spPr>
          <a:xfrm>
            <a:off x="386386" y="3538736"/>
            <a:ext cx="6712282" cy="337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10"/>
              </a:lnSpc>
            </a:pP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El </a:t>
            </a:r>
            <a:r>
              <a:rPr lang="en-US" sz="11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proyecto</a:t>
            </a: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1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debe</a:t>
            </a: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1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describir</a:t>
            </a: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las </a:t>
            </a:r>
            <a:r>
              <a:rPr lang="en-US" sz="11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acciones</a:t>
            </a: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1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realizadas</a:t>
            </a: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para </a:t>
            </a:r>
            <a:r>
              <a:rPr lang="en-US" sz="11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reducir</a:t>
            </a: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la </a:t>
            </a:r>
            <a:r>
              <a:rPr lang="en-US" sz="11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demanda</a:t>
            </a: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 </a:t>
            </a:r>
            <a:r>
              <a:rPr lang="en-US" sz="11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recursos</a:t>
            </a: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y </a:t>
            </a:r>
            <a:r>
              <a:rPr lang="en-US" sz="11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promover</a:t>
            </a: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la</a:t>
            </a:r>
          </a:p>
          <a:p>
            <a:pPr marL="0" lvl="0" indent="0" algn="l">
              <a:lnSpc>
                <a:spcPts val="1210"/>
              </a:lnSpc>
              <a:spcBef>
                <a:spcPct val="0"/>
              </a:spcBef>
            </a:pPr>
            <a:r>
              <a:rPr lang="en-US" sz="11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circularidad</a:t>
            </a: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. </a:t>
            </a:r>
            <a:r>
              <a:rPr lang="en-US" sz="11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Opcional</a:t>
            </a: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1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incluir</a:t>
            </a: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1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fotos</a:t>
            </a:r>
            <a:r>
              <a:rPr lang="en-US" sz="11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93344" y="7121279"/>
            <a:ext cx="6712282" cy="49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0"/>
              </a:lnSpc>
              <a:spcBef>
                <a:spcPct val="0"/>
              </a:spcBef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El proyecto debe describir las acciones realizadas para incorporar aspectos ambientales, sociales y de gobernanza en la cadena de valor, enfocándose en la gestión social y bienestar de la comunidad y trabajadores. Opcional incluir fotos.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206054" y="1284650"/>
            <a:ext cx="1892614" cy="89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73"/>
              </a:lnSpc>
            </a:pPr>
            <a:r>
              <a:rPr lang="en-US" sz="337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Estudio de caso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78539" y="1803542"/>
            <a:ext cx="3553634" cy="37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sz="2700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Proyecto Sostenible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86386" y="3237875"/>
            <a:ext cx="6712282" cy="23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28"/>
              </a:lnSpc>
              <a:spcBef>
                <a:spcPct val="0"/>
              </a:spcBef>
            </a:pPr>
            <a:r>
              <a:rPr lang="en-US" sz="1623">
                <a:solidFill>
                  <a:srgbClr val="13415D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Mejores prácticas para recursos y circularidad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93344" y="6820418"/>
            <a:ext cx="6712282" cy="23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28"/>
              </a:lnSpc>
              <a:spcBef>
                <a:spcPct val="0"/>
              </a:spcBef>
            </a:pPr>
            <a:r>
              <a:rPr lang="en-US" sz="1623">
                <a:solidFill>
                  <a:srgbClr val="13415D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Mejores prácticas para la equidad social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86386" y="2374808"/>
            <a:ext cx="367555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del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proyecto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(Ciudad, Departamento)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39992" y="555575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70506" y="8938041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765391" y="555575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795906" y="8938041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076874" y="5522346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107389" y="8904628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41" name="AutoShape 41"/>
          <p:cNvSpPr/>
          <p:nvPr/>
        </p:nvSpPr>
        <p:spPr>
          <a:xfrm>
            <a:off x="-144815" y="10250647"/>
            <a:ext cx="7788600" cy="728522"/>
          </a:xfrm>
          <a:prstGeom prst="rect">
            <a:avLst/>
          </a:prstGeom>
          <a:solidFill>
            <a:srgbClr val="656773"/>
          </a:solidFill>
        </p:spPr>
      </p:sp>
      <p:sp>
        <p:nvSpPr>
          <p:cNvPr id="42" name="TextBox 42"/>
          <p:cNvSpPr txBox="1"/>
          <p:nvPr/>
        </p:nvSpPr>
        <p:spPr>
          <a:xfrm>
            <a:off x="2915301" y="10355422"/>
            <a:ext cx="1668369" cy="21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www.cccc.org.co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" y="-114300"/>
            <a:ext cx="7788600" cy="3078142"/>
            <a:chOff x="0" y="0"/>
            <a:chExt cx="10384800" cy="410418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8908" t="12058" b="30967"/>
            <a:stretch>
              <a:fillRect/>
            </a:stretch>
          </p:blipFill>
          <p:spPr>
            <a:xfrm>
              <a:off x="0" y="0"/>
              <a:ext cx="10384800" cy="4104189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-114304" y="-139700"/>
            <a:ext cx="5270199" cy="282159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6" name="Group 6"/>
          <p:cNvGrpSpPr/>
          <p:nvPr/>
        </p:nvGrpSpPr>
        <p:grpSpPr>
          <a:xfrm rot="-5400000">
            <a:off x="5750738" y="-1013237"/>
            <a:ext cx="1008084" cy="2739040"/>
            <a:chOff x="0" y="0"/>
            <a:chExt cx="3130550" cy="103359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0335930"/>
            </a:xfrm>
            <a:custGeom>
              <a:avLst/>
              <a:gdLst/>
              <a:ahLst/>
              <a:cxnLst/>
              <a:rect l="l" t="t" r="r" b="b"/>
              <a:pathLst>
                <a:path w="3130550" h="10335930">
                  <a:moveTo>
                    <a:pt x="0" y="1123950"/>
                  </a:moveTo>
                  <a:lnTo>
                    <a:pt x="0" y="10335930"/>
                  </a:lnTo>
                  <a:lnTo>
                    <a:pt x="3130550" y="1033593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5911058" y="-902919"/>
            <a:ext cx="1008084" cy="2518406"/>
            <a:chOff x="0" y="0"/>
            <a:chExt cx="3130550" cy="83789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8378911"/>
            </a:xfrm>
            <a:custGeom>
              <a:avLst/>
              <a:gdLst/>
              <a:ahLst/>
              <a:cxnLst/>
              <a:rect l="l" t="t" r="r" b="b"/>
              <a:pathLst>
                <a:path w="3130550" h="8378911">
                  <a:moveTo>
                    <a:pt x="0" y="1123950"/>
                  </a:moveTo>
                  <a:lnTo>
                    <a:pt x="0" y="8378911"/>
                  </a:lnTo>
                  <a:lnTo>
                    <a:pt x="3130550" y="8378911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593091" y="-314650"/>
            <a:ext cx="1485374" cy="4900159"/>
            <a:chOff x="0" y="0"/>
            <a:chExt cx="3130550" cy="107133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10713303"/>
            </a:xfrm>
            <a:custGeom>
              <a:avLst/>
              <a:gdLst/>
              <a:ahLst/>
              <a:cxnLst/>
              <a:rect l="l" t="t" r="r" b="b"/>
              <a:pathLst>
                <a:path w="3130550" h="10713303">
                  <a:moveTo>
                    <a:pt x="0" y="1123950"/>
                  </a:moveTo>
                  <a:lnTo>
                    <a:pt x="0" y="10713303"/>
                  </a:lnTo>
                  <a:lnTo>
                    <a:pt x="3130550" y="1071330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528724" y="-5456"/>
            <a:ext cx="1316745" cy="4602804"/>
            <a:chOff x="0" y="0"/>
            <a:chExt cx="3130550" cy="1067136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0671369"/>
            </a:xfrm>
            <a:custGeom>
              <a:avLst/>
              <a:gdLst/>
              <a:ahLst/>
              <a:cxnLst/>
              <a:rect l="l" t="t" r="r" b="b"/>
              <a:pathLst>
                <a:path w="3130550" h="10671369">
                  <a:moveTo>
                    <a:pt x="0" y="1123950"/>
                  </a:moveTo>
                  <a:lnTo>
                    <a:pt x="0" y="10671369"/>
                  </a:lnTo>
                  <a:lnTo>
                    <a:pt x="3130550" y="10671369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5911259" y="0"/>
            <a:ext cx="1187409" cy="831605"/>
          </a:xfrm>
          <a:custGeom>
            <a:avLst/>
            <a:gdLst/>
            <a:ahLst/>
            <a:cxnLst/>
            <a:rect l="l" t="t" r="r" b="b"/>
            <a:pathLst>
              <a:path w="1187409" h="831605">
                <a:moveTo>
                  <a:pt x="0" y="0"/>
                </a:moveTo>
                <a:lnTo>
                  <a:pt x="1187409" y="0"/>
                </a:lnTo>
                <a:lnTo>
                  <a:pt x="1187409" y="831605"/>
                </a:lnTo>
                <a:lnTo>
                  <a:pt x="0" y="8316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>
            <a:off x="4488498" y="2676681"/>
            <a:ext cx="3185802" cy="306211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16" name="Group 16"/>
          <p:cNvGrpSpPr/>
          <p:nvPr/>
        </p:nvGrpSpPr>
        <p:grpSpPr>
          <a:xfrm>
            <a:off x="348024" y="4914782"/>
            <a:ext cx="2166040" cy="1638936"/>
            <a:chOff x="0" y="0"/>
            <a:chExt cx="1074207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378539" y="8297064"/>
            <a:ext cx="2166040" cy="1638936"/>
            <a:chOff x="0" y="0"/>
            <a:chExt cx="1074207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2666939" y="4914782"/>
            <a:ext cx="2166040" cy="1638936"/>
            <a:chOff x="0" y="0"/>
            <a:chExt cx="1074207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2697454" y="8297064"/>
            <a:ext cx="2166040" cy="1638936"/>
            <a:chOff x="0" y="0"/>
            <a:chExt cx="1074207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4984907" y="4914782"/>
            <a:ext cx="2166040" cy="1638936"/>
            <a:chOff x="0" y="0"/>
            <a:chExt cx="1074207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5015422" y="8297064"/>
            <a:ext cx="2166040" cy="1638936"/>
            <a:chOff x="0" y="0"/>
            <a:chExt cx="1074207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28" name="TextBox 28"/>
          <p:cNvSpPr txBox="1"/>
          <p:nvPr/>
        </p:nvSpPr>
        <p:spPr>
          <a:xfrm>
            <a:off x="386386" y="3538736"/>
            <a:ext cx="6712282" cy="49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0"/>
              </a:lnSpc>
              <a:spcBef>
                <a:spcPct val="0"/>
              </a:spcBef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El proyecto debe describir las acciones realizadas para priorizar la salud, comodidad y bienestar de usuarios finales, promoviendo prácticas saludables, conexión con la naturaleza y acceso para todos. Opcional incluir fotos.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93344" y="7121279"/>
            <a:ext cx="6712282" cy="337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0"/>
              </a:lnSpc>
              <a:spcBef>
                <a:spcPct val="0"/>
              </a:spcBef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Incluir otros aspectos que considere importante resaltar del proyecto, como el modelo de negocio, aplicación a incentivos, beneficios percibidos por los ocupantes.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206054" y="1284650"/>
            <a:ext cx="1892614" cy="89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73"/>
              </a:lnSpc>
            </a:pPr>
            <a:r>
              <a:rPr lang="en-US" sz="337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Estudio de caso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78539" y="1803542"/>
            <a:ext cx="3553634" cy="37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sz="2700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Proyecto Sostenible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86386" y="3237875"/>
            <a:ext cx="6712282" cy="23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28"/>
              </a:lnSpc>
              <a:spcBef>
                <a:spcPct val="0"/>
              </a:spcBef>
            </a:pPr>
            <a:r>
              <a:rPr lang="en-US" sz="1623">
                <a:solidFill>
                  <a:srgbClr val="13415D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Mejores prácticas para promover la salud y bienestar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93344" y="6820418"/>
            <a:ext cx="6712282" cy="23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28"/>
              </a:lnSpc>
              <a:spcBef>
                <a:spcPct val="0"/>
              </a:spcBef>
            </a:pPr>
            <a:r>
              <a:rPr lang="en-US" sz="1623">
                <a:solidFill>
                  <a:srgbClr val="13415D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Otros aspectos a resaltar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86386" y="2374808"/>
            <a:ext cx="367555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del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proyecto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(Ciudad, Departamento)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39992" y="555575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70506" y="8938041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765391" y="555575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795906" y="8938041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076874" y="5522346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107389" y="8904628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41" name="AutoShape 41"/>
          <p:cNvSpPr/>
          <p:nvPr/>
        </p:nvSpPr>
        <p:spPr>
          <a:xfrm>
            <a:off x="-144815" y="10250647"/>
            <a:ext cx="7788600" cy="728522"/>
          </a:xfrm>
          <a:prstGeom prst="rect">
            <a:avLst/>
          </a:prstGeom>
          <a:solidFill>
            <a:srgbClr val="656773"/>
          </a:solidFill>
        </p:spPr>
      </p:sp>
      <p:sp>
        <p:nvSpPr>
          <p:cNvPr id="42" name="TextBox 42"/>
          <p:cNvSpPr txBox="1"/>
          <p:nvPr/>
        </p:nvSpPr>
        <p:spPr>
          <a:xfrm>
            <a:off x="2915301" y="10355422"/>
            <a:ext cx="1668369" cy="21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www.cccc.org.co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" y="-114300"/>
            <a:ext cx="7788600" cy="3078142"/>
            <a:chOff x="0" y="0"/>
            <a:chExt cx="10384800" cy="410418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8908" t="12058" b="30967"/>
            <a:stretch>
              <a:fillRect/>
            </a:stretch>
          </p:blipFill>
          <p:spPr>
            <a:xfrm>
              <a:off x="0" y="0"/>
              <a:ext cx="10384800" cy="4104189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-98581" y="-139700"/>
            <a:ext cx="7788600" cy="316085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6" name="Group 6"/>
          <p:cNvGrpSpPr/>
          <p:nvPr/>
        </p:nvGrpSpPr>
        <p:grpSpPr>
          <a:xfrm rot="-5400000">
            <a:off x="5750738" y="-1013237"/>
            <a:ext cx="1008084" cy="2739040"/>
            <a:chOff x="0" y="0"/>
            <a:chExt cx="3130550" cy="103359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0335930"/>
            </a:xfrm>
            <a:custGeom>
              <a:avLst/>
              <a:gdLst/>
              <a:ahLst/>
              <a:cxnLst/>
              <a:rect l="l" t="t" r="r" b="b"/>
              <a:pathLst>
                <a:path w="3130550" h="10335930">
                  <a:moveTo>
                    <a:pt x="0" y="1123950"/>
                  </a:moveTo>
                  <a:lnTo>
                    <a:pt x="0" y="10335930"/>
                  </a:lnTo>
                  <a:lnTo>
                    <a:pt x="3130550" y="1033593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5918917" y="-910779"/>
            <a:ext cx="1008084" cy="2534125"/>
            <a:chOff x="0" y="0"/>
            <a:chExt cx="3130550" cy="83789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8378911"/>
            </a:xfrm>
            <a:custGeom>
              <a:avLst/>
              <a:gdLst/>
              <a:ahLst/>
              <a:cxnLst/>
              <a:rect l="l" t="t" r="r" b="b"/>
              <a:pathLst>
                <a:path w="3130550" h="8378911">
                  <a:moveTo>
                    <a:pt x="0" y="1123950"/>
                  </a:moveTo>
                  <a:lnTo>
                    <a:pt x="0" y="8378911"/>
                  </a:lnTo>
                  <a:lnTo>
                    <a:pt x="3130550" y="8378911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600950" y="-306790"/>
            <a:ext cx="1485374" cy="4884440"/>
            <a:chOff x="0" y="0"/>
            <a:chExt cx="3130550" cy="107133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10713303"/>
            </a:xfrm>
            <a:custGeom>
              <a:avLst/>
              <a:gdLst/>
              <a:ahLst/>
              <a:cxnLst/>
              <a:rect l="l" t="t" r="r" b="b"/>
              <a:pathLst>
                <a:path w="3130550" h="10713303">
                  <a:moveTo>
                    <a:pt x="0" y="1123950"/>
                  </a:moveTo>
                  <a:lnTo>
                    <a:pt x="0" y="10713303"/>
                  </a:lnTo>
                  <a:lnTo>
                    <a:pt x="3130550" y="1071330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528724" y="41586"/>
            <a:ext cx="1316745" cy="4571362"/>
            <a:chOff x="0" y="0"/>
            <a:chExt cx="3130550" cy="1067136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0671369"/>
            </a:xfrm>
            <a:custGeom>
              <a:avLst/>
              <a:gdLst/>
              <a:ahLst/>
              <a:cxnLst/>
              <a:rect l="l" t="t" r="r" b="b"/>
              <a:pathLst>
                <a:path w="3130550" h="10671369">
                  <a:moveTo>
                    <a:pt x="0" y="1123950"/>
                  </a:moveTo>
                  <a:lnTo>
                    <a:pt x="0" y="10671369"/>
                  </a:lnTo>
                  <a:lnTo>
                    <a:pt x="3130550" y="10671369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5911259" y="0"/>
            <a:ext cx="1187409" cy="831605"/>
          </a:xfrm>
          <a:custGeom>
            <a:avLst/>
            <a:gdLst/>
            <a:ahLst/>
            <a:cxnLst/>
            <a:rect l="l" t="t" r="r" b="b"/>
            <a:pathLst>
              <a:path w="1187409" h="831605">
                <a:moveTo>
                  <a:pt x="0" y="0"/>
                </a:moveTo>
                <a:lnTo>
                  <a:pt x="1187409" y="0"/>
                </a:lnTo>
                <a:lnTo>
                  <a:pt x="1187409" y="831605"/>
                </a:lnTo>
                <a:lnTo>
                  <a:pt x="0" y="8316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>
            <a:off x="4488498" y="2650715"/>
            <a:ext cx="3185802" cy="303601"/>
          </a:xfrm>
          <a:prstGeom prst="rect">
            <a:avLst/>
          </a:prstGeom>
          <a:solidFill>
            <a:srgbClr val="13415D"/>
          </a:solidFill>
        </p:spPr>
      </p:sp>
      <p:sp>
        <p:nvSpPr>
          <p:cNvPr id="16" name="AutoShape 16"/>
          <p:cNvSpPr/>
          <p:nvPr/>
        </p:nvSpPr>
        <p:spPr>
          <a:xfrm>
            <a:off x="-144815" y="10250647"/>
            <a:ext cx="7788600" cy="728522"/>
          </a:xfrm>
          <a:prstGeom prst="rect">
            <a:avLst/>
          </a:prstGeom>
          <a:solidFill>
            <a:srgbClr val="656773"/>
          </a:solidFill>
        </p:spPr>
      </p:sp>
      <p:grpSp>
        <p:nvGrpSpPr>
          <p:cNvPr id="17" name="Group 17"/>
          <p:cNvGrpSpPr/>
          <p:nvPr/>
        </p:nvGrpSpPr>
        <p:grpSpPr>
          <a:xfrm>
            <a:off x="2693383" y="3497242"/>
            <a:ext cx="973613" cy="973613"/>
            <a:chOff x="0" y="0"/>
            <a:chExt cx="1298150" cy="1298150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362137" y="296797"/>
              <a:ext cx="587044" cy="630383"/>
            </a:xfrm>
            <a:custGeom>
              <a:avLst/>
              <a:gdLst/>
              <a:ahLst/>
              <a:cxnLst/>
              <a:rect l="l" t="t" r="r" b="b"/>
              <a:pathLst>
                <a:path w="587044" h="630383">
                  <a:moveTo>
                    <a:pt x="0" y="0"/>
                  </a:moveTo>
                  <a:lnTo>
                    <a:pt x="587044" y="0"/>
                  </a:lnTo>
                  <a:lnTo>
                    <a:pt x="587044" y="630383"/>
                  </a:lnTo>
                  <a:lnTo>
                    <a:pt x="0" y="630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1438572" y="3497242"/>
            <a:ext cx="973613" cy="973613"/>
            <a:chOff x="0" y="0"/>
            <a:chExt cx="1298150" cy="1298150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352563" y="333884"/>
              <a:ext cx="633551" cy="630383"/>
            </a:xfrm>
            <a:custGeom>
              <a:avLst/>
              <a:gdLst/>
              <a:ahLst/>
              <a:cxnLst/>
              <a:rect l="l" t="t" r="r" b="b"/>
              <a:pathLst>
                <a:path w="633551" h="630383">
                  <a:moveTo>
                    <a:pt x="0" y="0"/>
                  </a:moveTo>
                  <a:lnTo>
                    <a:pt x="633551" y="0"/>
                  </a:lnTo>
                  <a:lnTo>
                    <a:pt x="633551" y="630383"/>
                  </a:lnTo>
                  <a:lnTo>
                    <a:pt x="0" y="630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83761" y="3497242"/>
            <a:ext cx="973613" cy="973613"/>
            <a:chOff x="0" y="0"/>
            <a:chExt cx="1298150" cy="1298150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340187" y="310253"/>
              <a:ext cx="617775" cy="630383"/>
            </a:xfrm>
            <a:custGeom>
              <a:avLst/>
              <a:gdLst/>
              <a:ahLst/>
              <a:cxnLst/>
              <a:rect l="l" t="t" r="r" b="b"/>
              <a:pathLst>
                <a:path w="617775" h="630383">
                  <a:moveTo>
                    <a:pt x="0" y="0"/>
                  </a:moveTo>
                  <a:lnTo>
                    <a:pt x="617776" y="0"/>
                  </a:lnTo>
                  <a:lnTo>
                    <a:pt x="617776" y="630383"/>
                  </a:lnTo>
                  <a:lnTo>
                    <a:pt x="0" y="630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83761" y="5192381"/>
            <a:ext cx="973613" cy="973613"/>
            <a:chOff x="0" y="0"/>
            <a:chExt cx="1298150" cy="1298150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292489" y="276662"/>
              <a:ext cx="713171" cy="744826"/>
            </a:xfrm>
            <a:custGeom>
              <a:avLst/>
              <a:gdLst/>
              <a:ahLst/>
              <a:cxnLst/>
              <a:rect l="l" t="t" r="r" b="b"/>
              <a:pathLst>
                <a:path w="713171" h="744826">
                  <a:moveTo>
                    <a:pt x="0" y="0"/>
                  </a:moveTo>
                  <a:lnTo>
                    <a:pt x="713172" y="0"/>
                  </a:lnTo>
                  <a:lnTo>
                    <a:pt x="713172" y="744826"/>
                  </a:lnTo>
                  <a:lnTo>
                    <a:pt x="0" y="744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1438572" y="5192381"/>
            <a:ext cx="973613" cy="973613"/>
            <a:chOff x="0" y="0"/>
            <a:chExt cx="1298150" cy="1298150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41" name="Freeform 41"/>
            <p:cNvSpPr/>
            <p:nvPr/>
          </p:nvSpPr>
          <p:spPr>
            <a:xfrm>
              <a:off x="305380" y="276662"/>
              <a:ext cx="727917" cy="740882"/>
            </a:xfrm>
            <a:custGeom>
              <a:avLst/>
              <a:gdLst/>
              <a:ahLst/>
              <a:cxnLst/>
              <a:rect l="l" t="t" r="r" b="b"/>
              <a:pathLst>
                <a:path w="727917" h="740882">
                  <a:moveTo>
                    <a:pt x="0" y="0"/>
                  </a:moveTo>
                  <a:lnTo>
                    <a:pt x="727917" y="0"/>
                  </a:lnTo>
                  <a:lnTo>
                    <a:pt x="727917" y="740882"/>
                  </a:lnTo>
                  <a:lnTo>
                    <a:pt x="0" y="74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693383" y="5192381"/>
            <a:ext cx="973613" cy="973613"/>
            <a:chOff x="0" y="0"/>
            <a:chExt cx="1298150" cy="1298150"/>
          </a:xfrm>
        </p:grpSpPr>
        <p:grpSp>
          <p:nvGrpSpPr>
            <p:cNvPr id="43" name="Group 4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46" name="Freeform 46"/>
            <p:cNvSpPr/>
            <p:nvPr/>
          </p:nvSpPr>
          <p:spPr>
            <a:xfrm>
              <a:off x="333087" y="242412"/>
              <a:ext cx="616095" cy="813326"/>
            </a:xfrm>
            <a:custGeom>
              <a:avLst/>
              <a:gdLst/>
              <a:ahLst/>
              <a:cxnLst/>
              <a:rect l="l" t="t" r="r" b="b"/>
              <a:pathLst>
                <a:path w="616095" h="813326">
                  <a:moveTo>
                    <a:pt x="0" y="0"/>
                  </a:moveTo>
                  <a:lnTo>
                    <a:pt x="616094" y="0"/>
                  </a:lnTo>
                  <a:lnTo>
                    <a:pt x="616094" y="813326"/>
                  </a:lnTo>
                  <a:lnTo>
                    <a:pt x="0" y="813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7" name="Group 47"/>
          <p:cNvGrpSpPr/>
          <p:nvPr/>
        </p:nvGrpSpPr>
        <p:grpSpPr>
          <a:xfrm>
            <a:off x="3948194" y="5192381"/>
            <a:ext cx="973613" cy="973613"/>
            <a:chOff x="0" y="0"/>
            <a:chExt cx="1298150" cy="1298150"/>
          </a:xfrm>
        </p:grpSpPr>
        <p:grpSp>
          <p:nvGrpSpPr>
            <p:cNvPr id="48" name="Group 4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51" name="Freeform 51"/>
            <p:cNvSpPr/>
            <p:nvPr/>
          </p:nvSpPr>
          <p:spPr>
            <a:xfrm>
              <a:off x="260069" y="258122"/>
              <a:ext cx="732843" cy="759422"/>
            </a:xfrm>
            <a:custGeom>
              <a:avLst/>
              <a:gdLst/>
              <a:ahLst/>
              <a:cxnLst/>
              <a:rect l="l" t="t" r="r" b="b"/>
              <a:pathLst>
                <a:path w="732843" h="759422">
                  <a:moveTo>
                    <a:pt x="0" y="0"/>
                  </a:moveTo>
                  <a:lnTo>
                    <a:pt x="732842" y="0"/>
                  </a:lnTo>
                  <a:lnTo>
                    <a:pt x="732842" y="759422"/>
                  </a:lnTo>
                  <a:lnTo>
                    <a:pt x="0" y="75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5203005" y="5192381"/>
            <a:ext cx="973613" cy="973613"/>
            <a:chOff x="0" y="0"/>
            <a:chExt cx="1298150" cy="1298150"/>
          </a:xfrm>
        </p:grpSpPr>
        <p:grpSp>
          <p:nvGrpSpPr>
            <p:cNvPr id="53" name="Group 5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4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6" name="Freeform 56"/>
            <p:cNvSpPr/>
            <p:nvPr/>
          </p:nvSpPr>
          <p:spPr>
            <a:xfrm>
              <a:off x="348969" y="258122"/>
              <a:ext cx="653864" cy="749414"/>
            </a:xfrm>
            <a:custGeom>
              <a:avLst/>
              <a:gdLst/>
              <a:ahLst/>
              <a:cxnLst/>
              <a:rect l="l" t="t" r="r" b="b"/>
              <a:pathLst>
                <a:path w="653864" h="749414">
                  <a:moveTo>
                    <a:pt x="0" y="0"/>
                  </a:moveTo>
                  <a:lnTo>
                    <a:pt x="653863" y="0"/>
                  </a:lnTo>
                  <a:lnTo>
                    <a:pt x="653863" y="749414"/>
                  </a:lnTo>
                  <a:lnTo>
                    <a:pt x="0" y="749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7" name="Group 57"/>
          <p:cNvGrpSpPr/>
          <p:nvPr/>
        </p:nvGrpSpPr>
        <p:grpSpPr>
          <a:xfrm>
            <a:off x="214241" y="6956569"/>
            <a:ext cx="973613" cy="973613"/>
            <a:chOff x="0" y="0"/>
            <a:chExt cx="1298150" cy="1298150"/>
          </a:xfrm>
        </p:grpSpPr>
        <p:grpSp>
          <p:nvGrpSpPr>
            <p:cNvPr id="58" name="Group 5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61" name="Freeform 61"/>
            <p:cNvSpPr/>
            <p:nvPr/>
          </p:nvSpPr>
          <p:spPr>
            <a:xfrm>
              <a:off x="331723" y="304800"/>
              <a:ext cx="706358" cy="706358"/>
            </a:xfrm>
            <a:custGeom>
              <a:avLst/>
              <a:gdLst/>
              <a:ahLst/>
              <a:cxnLst/>
              <a:rect l="l" t="t" r="r" b="b"/>
              <a:pathLst>
                <a:path w="706358" h="706358">
                  <a:moveTo>
                    <a:pt x="0" y="0"/>
                  </a:moveTo>
                  <a:lnTo>
                    <a:pt x="706358" y="0"/>
                  </a:lnTo>
                  <a:lnTo>
                    <a:pt x="706358" y="706358"/>
                  </a:lnTo>
                  <a:lnTo>
                    <a:pt x="0" y="7063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2" name="Group 62"/>
          <p:cNvGrpSpPr/>
          <p:nvPr/>
        </p:nvGrpSpPr>
        <p:grpSpPr>
          <a:xfrm>
            <a:off x="6402626" y="5192381"/>
            <a:ext cx="973613" cy="973613"/>
            <a:chOff x="0" y="0"/>
            <a:chExt cx="1298150" cy="1298150"/>
          </a:xfrm>
        </p:grpSpPr>
        <p:grpSp>
          <p:nvGrpSpPr>
            <p:cNvPr id="63" name="Group 6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4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6" name="Freeform 66"/>
            <p:cNvSpPr/>
            <p:nvPr/>
          </p:nvSpPr>
          <p:spPr>
            <a:xfrm>
              <a:off x="230334" y="297770"/>
              <a:ext cx="837482" cy="709766"/>
            </a:xfrm>
            <a:custGeom>
              <a:avLst/>
              <a:gdLst/>
              <a:ahLst/>
              <a:cxnLst/>
              <a:rect l="l" t="t" r="r" b="b"/>
              <a:pathLst>
                <a:path w="837482" h="709766">
                  <a:moveTo>
                    <a:pt x="0" y="0"/>
                  </a:moveTo>
                  <a:lnTo>
                    <a:pt x="837482" y="0"/>
                  </a:lnTo>
                  <a:lnTo>
                    <a:pt x="837482" y="709766"/>
                  </a:lnTo>
                  <a:lnTo>
                    <a:pt x="0" y="709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7" name="Group 67"/>
          <p:cNvGrpSpPr/>
          <p:nvPr/>
        </p:nvGrpSpPr>
        <p:grpSpPr>
          <a:xfrm>
            <a:off x="1469052" y="6956569"/>
            <a:ext cx="973613" cy="973613"/>
            <a:chOff x="0" y="0"/>
            <a:chExt cx="1298150" cy="1298150"/>
          </a:xfrm>
        </p:grpSpPr>
        <p:grpSp>
          <p:nvGrpSpPr>
            <p:cNvPr id="68" name="Group 6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71" name="Freeform 71"/>
            <p:cNvSpPr/>
            <p:nvPr/>
          </p:nvSpPr>
          <p:spPr>
            <a:xfrm>
              <a:off x="353333" y="304800"/>
              <a:ext cx="656800" cy="656800"/>
            </a:xfrm>
            <a:custGeom>
              <a:avLst/>
              <a:gdLst/>
              <a:ahLst/>
              <a:cxnLst/>
              <a:rect l="l" t="t" r="r" b="b"/>
              <a:pathLst>
                <a:path w="656800" h="656800">
                  <a:moveTo>
                    <a:pt x="0" y="0"/>
                  </a:moveTo>
                  <a:lnTo>
                    <a:pt x="656800" y="0"/>
                  </a:lnTo>
                  <a:lnTo>
                    <a:pt x="656800" y="656800"/>
                  </a:lnTo>
                  <a:lnTo>
                    <a:pt x="0" y="656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72" name="Group 72"/>
          <p:cNvGrpSpPr/>
          <p:nvPr/>
        </p:nvGrpSpPr>
        <p:grpSpPr>
          <a:xfrm>
            <a:off x="2723863" y="6956569"/>
            <a:ext cx="973613" cy="973613"/>
            <a:chOff x="0" y="0"/>
            <a:chExt cx="1298150" cy="1298150"/>
          </a:xfrm>
        </p:grpSpPr>
        <p:grpSp>
          <p:nvGrpSpPr>
            <p:cNvPr id="73" name="Group 7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76" name="Freeform 76"/>
            <p:cNvSpPr/>
            <p:nvPr/>
          </p:nvSpPr>
          <p:spPr>
            <a:xfrm>
              <a:off x="336269" y="298771"/>
              <a:ext cx="700608" cy="700608"/>
            </a:xfrm>
            <a:custGeom>
              <a:avLst/>
              <a:gdLst/>
              <a:ahLst/>
              <a:cxnLst/>
              <a:rect l="l" t="t" r="r" b="b"/>
              <a:pathLst>
                <a:path w="700608" h="700608">
                  <a:moveTo>
                    <a:pt x="0" y="0"/>
                  </a:moveTo>
                  <a:lnTo>
                    <a:pt x="700608" y="0"/>
                  </a:lnTo>
                  <a:lnTo>
                    <a:pt x="700608" y="700608"/>
                  </a:lnTo>
                  <a:lnTo>
                    <a:pt x="0" y="7006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77" name="Group 77"/>
          <p:cNvGrpSpPr/>
          <p:nvPr/>
        </p:nvGrpSpPr>
        <p:grpSpPr>
          <a:xfrm>
            <a:off x="3948194" y="6944663"/>
            <a:ext cx="973613" cy="973613"/>
            <a:chOff x="0" y="0"/>
            <a:chExt cx="1298150" cy="1298150"/>
          </a:xfrm>
        </p:grpSpPr>
        <p:grpSp>
          <p:nvGrpSpPr>
            <p:cNvPr id="78" name="Group 7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79" name="Freeform 7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0" name="TextBox 8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81" name="Freeform 81"/>
            <p:cNvSpPr/>
            <p:nvPr/>
          </p:nvSpPr>
          <p:spPr>
            <a:xfrm>
              <a:off x="250507" y="337624"/>
              <a:ext cx="837776" cy="639851"/>
            </a:xfrm>
            <a:custGeom>
              <a:avLst/>
              <a:gdLst/>
              <a:ahLst/>
              <a:cxnLst/>
              <a:rect l="l" t="t" r="r" b="b"/>
              <a:pathLst>
                <a:path w="837776" h="639851">
                  <a:moveTo>
                    <a:pt x="0" y="0"/>
                  </a:moveTo>
                  <a:lnTo>
                    <a:pt x="837776" y="0"/>
                  </a:lnTo>
                  <a:lnTo>
                    <a:pt x="837776" y="639851"/>
                  </a:lnTo>
                  <a:lnTo>
                    <a:pt x="0" y="639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82" name="Group 82"/>
          <p:cNvGrpSpPr/>
          <p:nvPr/>
        </p:nvGrpSpPr>
        <p:grpSpPr>
          <a:xfrm>
            <a:off x="6457816" y="6944663"/>
            <a:ext cx="973613" cy="973613"/>
            <a:chOff x="0" y="0"/>
            <a:chExt cx="1298150" cy="1298150"/>
          </a:xfrm>
        </p:grpSpPr>
        <p:grpSp>
          <p:nvGrpSpPr>
            <p:cNvPr id="83" name="Group 8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84" name="Freeform 8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" name="TextBox 8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86" name="Freeform 86"/>
            <p:cNvSpPr/>
            <p:nvPr/>
          </p:nvSpPr>
          <p:spPr>
            <a:xfrm>
              <a:off x="285469" y="333375"/>
              <a:ext cx="734160" cy="680016"/>
            </a:xfrm>
            <a:custGeom>
              <a:avLst/>
              <a:gdLst/>
              <a:ahLst/>
              <a:cxnLst/>
              <a:rect l="l" t="t" r="r" b="b"/>
              <a:pathLst>
                <a:path w="734160" h="680016">
                  <a:moveTo>
                    <a:pt x="0" y="0"/>
                  </a:moveTo>
                  <a:lnTo>
                    <a:pt x="734160" y="0"/>
                  </a:lnTo>
                  <a:lnTo>
                    <a:pt x="734160" y="680016"/>
                  </a:lnTo>
                  <a:lnTo>
                    <a:pt x="0" y="680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87" name="Group 87"/>
          <p:cNvGrpSpPr/>
          <p:nvPr/>
        </p:nvGrpSpPr>
        <p:grpSpPr>
          <a:xfrm>
            <a:off x="5203005" y="6944663"/>
            <a:ext cx="973613" cy="973613"/>
            <a:chOff x="0" y="0"/>
            <a:chExt cx="1298150" cy="1298150"/>
          </a:xfrm>
        </p:grpSpPr>
        <p:grpSp>
          <p:nvGrpSpPr>
            <p:cNvPr id="88" name="Group 8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89" name="Freeform 8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" name="TextBox 9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91" name="Freeform 91"/>
            <p:cNvSpPr/>
            <p:nvPr/>
          </p:nvSpPr>
          <p:spPr>
            <a:xfrm>
              <a:off x="326482" y="261594"/>
              <a:ext cx="645187" cy="824520"/>
            </a:xfrm>
            <a:custGeom>
              <a:avLst/>
              <a:gdLst/>
              <a:ahLst/>
              <a:cxnLst/>
              <a:rect l="l" t="t" r="r" b="b"/>
              <a:pathLst>
                <a:path w="645187" h="824520">
                  <a:moveTo>
                    <a:pt x="0" y="0"/>
                  </a:moveTo>
                  <a:lnTo>
                    <a:pt x="645187" y="0"/>
                  </a:lnTo>
                  <a:lnTo>
                    <a:pt x="645187" y="824520"/>
                  </a:lnTo>
                  <a:lnTo>
                    <a:pt x="0" y="824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2" name="Group 92"/>
          <p:cNvGrpSpPr/>
          <p:nvPr/>
        </p:nvGrpSpPr>
        <p:grpSpPr>
          <a:xfrm>
            <a:off x="183761" y="8658844"/>
            <a:ext cx="973613" cy="973613"/>
            <a:chOff x="0" y="0"/>
            <a:chExt cx="1298150" cy="1298150"/>
          </a:xfrm>
        </p:grpSpPr>
        <p:grpSp>
          <p:nvGrpSpPr>
            <p:cNvPr id="93" name="Group 9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94" name="Freeform 9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" name="TextBox 9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96" name="Freeform 96"/>
            <p:cNvSpPr/>
            <p:nvPr/>
          </p:nvSpPr>
          <p:spPr>
            <a:xfrm>
              <a:off x="292489" y="317500"/>
              <a:ext cx="706801" cy="728661"/>
            </a:xfrm>
            <a:custGeom>
              <a:avLst/>
              <a:gdLst/>
              <a:ahLst/>
              <a:cxnLst/>
              <a:rect l="l" t="t" r="r" b="b"/>
              <a:pathLst>
                <a:path w="706801" h="728661">
                  <a:moveTo>
                    <a:pt x="0" y="0"/>
                  </a:moveTo>
                  <a:lnTo>
                    <a:pt x="706802" y="0"/>
                  </a:lnTo>
                  <a:lnTo>
                    <a:pt x="706802" y="728661"/>
                  </a:lnTo>
                  <a:lnTo>
                    <a:pt x="0" y="728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97" name="Group 97"/>
          <p:cNvGrpSpPr/>
          <p:nvPr/>
        </p:nvGrpSpPr>
        <p:grpSpPr>
          <a:xfrm>
            <a:off x="1438572" y="8658844"/>
            <a:ext cx="973613" cy="973613"/>
            <a:chOff x="0" y="0"/>
            <a:chExt cx="1298150" cy="1298150"/>
          </a:xfrm>
        </p:grpSpPr>
        <p:grpSp>
          <p:nvGrpSpPr>
            <p:cNvPr id="98" name="Group 9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99" name="Freeform 9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00" name="TextBox 10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101" name="Freeform 101"/>
            <p:cNvSpPr/>
            <p:nvPr/>
          </p:nvSpPr>
          <p:spPr>
            <a:xfrm>
              <a:off x="305380" y="240911"/>
              <a:ext cx="680734" cy="840845"/>
            </a:xfrm>
            <a:custGeom>
              <a:avLst/>
              <a:gdLst/>
              <a:ahLst/>
              <a:cxnLst/>
              <a:rect l="l" t="t" r="r" b="b"/>
              <a:pathLst>
                <a:path w="680734" h="840845">
                  <a:moveTo>
                    <a:pt x="0" y="0"/>
                  </a:moveTo>
                  <a:lnTo>
                    <a:pt x="680734" y="0"/>
                  </a:lnTo>
                  <a:lnTo>
                    <a:pt x="680734" y="840844"/>
                  </a:lnTo>
                  <a:lnTo>
                    <a:pt x="0" y="840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102" name="Group 102"/>
          <p:cNvGrpSpPr/>
          <p:nvPr/>
        </p:nvGrpSpPr>
        <p:grpSpPr>
          <a:xfrm>
            <a:off x="2693383" y="8658844"/>
            <a:ext cx="973613" cy="973613"/>
            <a:chOff x="0" y="0"/>
            <a:chExt cx="1298150" cy="1298150"/>
          </a:xfrm>
        </p:grpSpPr>
        <p:grpSp>
          <p:nvGrpSpPr>
            <p:cNvPr id="103" name="Group 10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104" name="Freeform 10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05" name="TextBox 10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106" name="Freeform 106"/>
            <p:cNvSpPr/>
            <p:nvPr/>
          </p:nvSpPr>
          <p:spPr>
            <a:xfrm>
              <a:off x="260979" y="308170"/>
              <a:ext cx="789362" cy="681811"/>
            </a:xfrm>
            <a:custGeom>
              <a:avLst/>
              <a:gdLst/>
              <a:ahLst/>
              <a:cxnLst/>
              <a:rect l="l" t="t" r="r" b="b"/>
              <a:pathLst>
                <a:path w="789362" h="681811">
                  <a:moveTo>
                    <a:pt x="0" y="0"/>
                  </a:moveTo>
                  <a:lnTo>
                    <a:pt x="789361" y="0"/>
                  </a:lnTo>
                  <a:lnTo>
                    <a:pt x="789361" y="681811"/>
                  </a:lnTo>
                  <a:lnTo>
                    <a:pt x="0" y="681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107" name="Group 107"/>
          <p:cNvGrpSpPr/>
          <p:nvPr/>
        </p:nvGrpSpPr>
        <p:grpSpPr>
          <a:xfrm>
            <a:off x="6402626" y="3497242"/>
            <a:ext cx="973613" cy="973613"/>
            <a:chOff x="0" y="0"/>
            <a:chExt cx="1298150" cy="1298150"/>
          </a:xfrm>
        </p:grpSpPr>
        <p:grpSp>
          <p:nvGrpSpPr>
            <p:cNvPr id="108" name="Group 10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109" name="Freeform 10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10" name="TextBox 11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111" name="Freeform 111"/>
            <p:cNvSpPr/>
            <p:nvPr/>
          </p:nvSpPr>
          <p:spPr>
            <a:xfrm>
              <a:off x="333656" y="310253"/>
              <a:ext cx="698886" cy="698886"/>
            </a:xfrm>
            <a:custGeom>
              <a:avLst/>
              <a:gdLst/>
              <a:ahLst/>
              <a:cxnLst/>
              <a:rect l="l" t="t" r="r" b="b"/>
              <a:pathLst>
                <a:path w="698886" h="698886">
                  <a:moveTo>
                    <a:pt x="0" y="0"/>
                  </a:moveTo>
                  <a:lnTo>
                    <a:pt x="698886" y="0"/>
                  </a:lnTo>
                  <a:lnTo>
                    <a:pt x="698886" y="698886"/>
                  </a:lnTo>
                  <a:lnTo>
                    <a:pt x="0" y="698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12" name="Group 112"/>
          <p:cNvGrpSpPr/>
          <p:nvPr/>
        </p:nvGrpSpPr>
        <p:grpSpPr>
          <a:xfrm>
            <a:off x="5203005" y="3497242"/>
            <a:ext cx="973613" cy="973613"/>
            <a:chOff x="0" y="0"/>
            <a:chExt cx="1298150" cy="1298150"/>
          </a:xfrm>
        </p:grpSpPr>
        <p:grpSp>
          <p:nvGrpSpPr>
            <p:cNvPr id="113" name="Group 11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114" name="Freeform 1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15" name="TextBox 11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116" name="Freeform 116"/>
            <p:cNvSpPr/>
            <p:nvPr/>
          </p:nvSpPr>
          <p:spPr>
            <a:xfrm>
              <a:off x="336818" y="349000"/>
              <a:ext cx="624515" cy="621392"/>
            </a:xfrm>
            <a:custGeom>
              <a:avLst/>
              <a:gdLst/>
              <a:ahLst/>
              <a:cxnLst/>
              <a:rect l="l" t="t" r="r" b="b"/>
              <a:pathLst>
                <a:path w="624515" h="621392">
                  <a:moveTo>
                    <a:pt x="0" y="0"/>
                  </a:moveTo>
                  <a:lnTo>
                    <a:pt x="624515" y="0"/>
                  </a:lnTo>
                  <a:lnTo>
                    <a:pt x="624515" y="621392"/>
                  </a:lnTo>
                  <a:lnTo>
                    <a:pt x="0" y="621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17" name="Group 117"/>
          <p:cNvGrpSpPr/>
          <p:nvPr/>
        </p:nvGrpSpPr>
        <p:grpSpPr>
          <a:xfrm>
            <a:off x="3948194" y="3497242"/>
            <a:ext cx="973613" cy="973613"/>
            <a:chOff x="0" y="0"/>
            <a:chExt cx="1298150" cy="1298150"/>
          </a:xfrm>
        </p:grpSpPr>
        <p:grpSp>
          <p:nvGrpSpPr>
            <p:cNvPr id="118" name="Group 11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119" name="Freeform 1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0" name="TextBox 12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121" name="Freeform 121"/>
            <p:cNvSpPr/>
            <p:nvPr/>
          </p:nvSpPr>
          <p:spPr>
            <a:xfrm>
              <a:off x="310869" y="244466"/>
              <a:ext cx="723418" cy="719801"/>
            </a:xfrm>
            <a:custGeom>
              <a:avLst/>
              <a:gdLst/>
              <a:ahLst/>
              <a:cxnLst/>
              <a:rect l="l" t="t" r="r" b="b"/>
              <a:pathLst>
                <a:path w="723418" h="719801">
                  <a:moveTo>
                    <a:pt x="0" y="0"/>
                  </a:moveTo>
                  <a:lnTo>
                    <a:pt x="723418" y="0"/>
                  </a:lnTo>
                  <a:lnTo>
                    <a:pt x="723418" y="719801"/>
                  </a:lnTo>
                  <a:lnTo>
                    <a:pt x="0" y="719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2" name="TextBox 122"/>
          <p:cNvSpPr txBox="1"/>
          <p:nvPr/>
        </p:nvSpPr>
        <p:spPr>
          <a:xfrm>
            <a:off x="368302" y="2034022"/>
            <a:ext cx="3962722" cy="51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3"/>
              </a:lnSpc>
            </a:pPr>
            <a:r>
              <a:rPr lang="en-US" sz="3373">
                <a:solidFill>
                  <a:srgbClr val="13415D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Iconos de apoyo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2915301" y="10355422"/>
            <a:ext cx="1668369" cy="21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www.cccc.org.co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183761" y="6261244"/>
            <a:ext cx="348323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40"/>
              </a:lnSpc>
              <a:spcBef>
                <a:spcPct val="0"/>
              </a:spcBef>
            </a:pPr>
            <a:r>
              <a:rPr lang="en-US" sz="1200" spc="30">
                <a:solidFill>
                  <a:srgbClr val="13415D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Mejores prácticas para la protección y restauración de la Biodiversidad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214241" y="8115919"/>
            <a:ext cx="348323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40"/>
              </a:lnSpc>
              <a:spcBef>
                <a:spcPct val="0"/>
              </a:spcBef>
            </a:pPr>
            <a:r>
              <a:rPr lang="en-US" sz="1200" spc="30">
                <a:solidFill>
                  <a:srgbClr val="13415D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Mejores prácticas para recursos y circularidad</a:t>
            </a:r>
          </a:p>
        </p:txBody>
      </p:sp>
      <p:sp>
        <p:nvSpPr>
          <p:cNvPr id="126" name="TextBox 126"/>
          <p:cNvSpPr txBox="1"/>
          <p:nvPr/>
        </p:nvSpPr>
        <p:spPr>
          <a:xfrm>
            <a:off x="183761" y="9727707"/>
            <a:ext cx="348323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40"/>
              </a:lnSpc>
              <a:spcBef>
                <a:spcPct val="0"/>
              </a:spcBef>
            </a:pPr>
            <a:r>
              <a:rPr lang="en-US" sz="1200" spc="30">
                <a:solidFill>
                  <a:srgbClr val="13415D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Mejores prácticas para promover la salud y bienestar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3923484" y="8115919"/>
            <a:ext cx="348323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40"/>
              </a:lnSpc>
              <a:spcBef>
                <a:spcPct val="0"/>
              </a:spcBef>
            </a:pPr>
            <a:r>
              <a:rPr lang="en-US" sz="1200" spc="30">
                <a:solidFill>
                  <a:srgbClr val="13415D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Mejores prácticas para la equidad social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3893004" y="6261244"/>
            <a:ext cx="348323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40"/>
              </a:lnSpc>
              <a:spcBef>
                <a:spcPct val="0"/>
              </a:spcBef>
            </a:pPr>
            <a:r>
              <a:rPr lang="en-US" sz="1200" spc="30">
                <a:solidFill>
                  <a:srgbClr val="13415D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Mejores prácticas para la Mitigación y adaptación al cambio climático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540</Words>
  <Application>Microsoft Office PowerPoint</Application>
  <PresentationFormat>Personalizado</PresentationFormat>
  <Paragraphs>80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4" baseType="lpstr">
      <vt:lpstr>Poppins Bold</vt:lpstr>
      <vt:lpstr>Poppins Semi-Bold</vt:lpstr>
      <vt:lpstr>Gotham Narrow 1</vt:lpstr>
      <vt:lpstr>Poppins</vt:lpstr>
      <vt:lpstr>Arial</vt:lpstr>
      <vt:lpstr>Gotham Narrow 2</vt:lpstr>
      <vt:lpstr>Calibri</vt:lpstr>
      <vt:lpstr>Gotham Narrow 3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Caso de estudio PROYECTOS</dc:title>
  <cp:lastModifiedBy>CONSEJO COLOMBIANO</cp:lastModifiedBy>
  <cp:revision>3</cp:revision>
  <dcterms:created xsi:type="dcterms:W3CDTF">2006-08-16T00:00:00Z</dcterms:created>
  <dcterms:modified xsi:type="dcterms:W3CDTF">2025-02-06T17:06:51Z</dcterms:modified>
  <dc:identifier>DAGeKUSOwc4</dc:identifier>
</cp:coreProperties>
</file>