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33" autoAdjust="0"/>
  </p:normalViewPr>
  <p:slideViewPr>
    <p:cSldViewPr>
      <p:cViewPr>
        <p:scale>
          <a:sx n="100" d="100"/>
          <a:sy n="100" d="100"/>
        </p:scale>
        <p:origin x="728" y="-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cs.org.co/calendario-event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2.png"/><Relationship Id="rId21" Type="http://schemas.openxmlformats.org/officeDocument/2006/relationships/image" Target="../media/image21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33" Type="http://schemas.openxmlformats.org/officeDocument/2006/relationships/image" Target="../media/image33.sv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31" Type="http://schemas.openxmlformats.org/officeDocument/2006/relationships/image" Target="../media/image31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svg"/><Relationship Id="rId30" Type="http://schemas.openxmlformats.org/officeDocument/2006/relationships/image" Target="../media/image30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674300" cy="3658462"/>
            <a:chOff x="0" y="0"/>
            <a:chExt cx="10232400" cy="487794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681" t="6429" b="22110"/>
            <a:stretch>
              <a:fillRect/>
            </a:stretch>
          </p:blipFill>
          <p:spPr>
            <a:xfrm>
              <a:off x="0" y="0"/>
              <a:ext cx="10232400" cy="487794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14300" y="-152206"/>
            <a:ext cx="5270196" cy="317306"/>
          </a:xfrm>
          <a:prstGeom prst="rect">
            <a:avLst/>
          </a:prstGeom>
          <a:solidFill>
            <a:srgbClr val="13415D"/>
          </a:solidFill>
        </p:spPr>
      </p:sp>
      <p:sp>
        <p:nvSpPr>
          <p:cNvPr id="5" name="AutoShape 5"/>
          <p:cNvSpPr/>
          <p:nvPr/>
        </p:nvSpPr>
        <p:spPr>
          <a:xfrm>
            <a:off x="-114304" y="3525735"/>
            <a:ext cx="7674303" cy="305587"/>
          </a:xfrm>
          <a:prstGeom prst="rect">
            <a:avLst/>
          </a:prstGeom>
          <a:solidFill>
            <a:srgbClr val="C2CC27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16838" y="-979337"/>
            <a:ext cx="1008084" cy="26712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852158" y="-844019"/>
            <a:ext cx="1008084" cy="2400606"/>
            <a:chOff x="0" y="0"/>
            <a:chExt cx="3130550" cy="8378911"/>
          </a:xfrm>
        </p:grpSpPr>
        <p:sp>
          <p:nvSpPr>
            <p:cNvPr id="9" name="Freeform 9">
              <a:hlinkClick r:id="rId3" tooltip="https://www.cccs.org.co/calendario-evento/"/>
            </p:cNvPr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259741" y="54588"/>
            <a:ext cx="2640715" cy="5388802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277114" y="311704"/>
            <a:ext cx="2366227" cy="5149057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-114300" y="10231275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15" name="AutoShape 15"/>
          <p:cNvSpPr/>
          <p:nvPr/>
        </p:nvSpPr>
        <p:spPr>
          <a:xfrm>
            <a:off x="-114304" y="4411642"/>
            <a:ext cx="3894304" cy="5524358"/>
          </a:xfrm>
          <a:prstGeom prst="rect">
            <a:avLst/>
          </a:prstGeom>
          <a:solidFill>
            <a:srgbClr val="FFFFFF">
              <a:alpha val="98824"/>
            </a:srgbClr>
          </a:solidFill>
        </p:spPr>
      </p:sp>
      <p:sp>
        <p:nvSpPr>
          <p:cNvPr id="16" name="Freeform 16"/>
          <p:cNvSpPr/>
          <p:nvPr/>
        </p:nvSpPr>
        <p:spPr>
          <a:xfrm>
            <a:off x="5915973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8" y="0"/>
                </a:lnTo>
                <a:lnTo>
                  <a:pt x="1187408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386386" y="4680324"/>
            <a:ext cx="2928396" cy="2215774"/>
            <a:chOff x="0" y="0"/>
            <a:chExt cx="1074207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439726" y="2354183"/>
            <a:ext cx="985519" cy="745694"/>
            <a:chOff x="0" y="0"/>
            <a:chExt cx="1074207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30" name="AutoShape 30"/>
          <p:cNvSpPr/>
          <p:nvPr/>
        </p:nvSpPr>
        <p:spPr>
          <a:xfrm>
            <a:off x="5034757" y="3791710"/>
            <a:ext cx="2521743" cy="267769"/>
          </a:xfrm>
          <a:prstGeom prst="rect">
            <a:avLst/>
          </a:prstGeom>
          <a:solidFill>
            <a:srgbClr val="13415D"/>
          </a:solidFill>
        </p:spPr>
      </p:sp>
      <p:sp>
        <p:nvSpPr>
          <p:cNvPr id="33" name="Freeform 33"/>
          <p:cNvSpPr/>
          <p:nvPr/>
        </p:nvSpPr>
        <p:spPr>
          <a:xfrm>
            <a:off x="386386" y="371631"/>
            <a:ext cx="2202311" cy="809349"/>
          </a:xfrm>
          <a:custGeom>
            <a:avLst/>
            <a:gdLst/>
            <a:ahLst/>
            <a:cxnLst/>
            <a:rect l="l" t="t" r="r" b="b"/>
            <a:pathLst>
              <a:path w="2202311" h="809349">
                <a:moveTo>
                  <a:pt x="0" y="0"/>
                </a:moveTo>
                <a:lnTo>
                  <a:pt x="2202311" y="0"/>
                </a:lnTo>
                <a:lnTo>
                  <a:pt x="2202311" y="809349"/>
                </a:lnTo>
                <a:lnTo>
                  <a:pt x="0" y="8093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4067020" y="5086456"/>
            <a:ext cx="29224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4"/>
              </a:lnSpc>
              <a:spcBef>
                <a:spcPct val="0"/>
              </a:spcBef>
            </a:pP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datos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específicos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relacionados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a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los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logros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sostenibilidad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como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Declaración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Ambiental de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Producto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tipo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III,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verificación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atributos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CCCS,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Sellos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Ambiental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Colombiano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u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otras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certificaciones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o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verificaciones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tercera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</a:t>
            </a:r>
            <a:r>
              <a:rPr lang="en-US" sz="1022" u="none" strike="noStrike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parte</a:t>
            </a:r>
            <a:r>
              <a:rPr lang="en-US" sz="1022" u="none" strike="noStrike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. 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39726" y="1916223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Solución Sostenible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67020" y="4729986"/>
            <a:ext cx="3143381" cy="318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56"/>
              </a:lnSpc>
              <a:spcBef>
                <a:spcPct val="0"/>
              </a:spcBef>
            </a:pPr>
            <a:r>
              <a:rPr lang="en-US" sz="2223" u="none" strike="noStrike" dirty="0" err="1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Logros</a:t>
            </a:r>
            <a:r>
              <a:rPr lang="en-US" sz="2223" u="none" strike="noStrike" dirty="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 </a:t>
            </a:r>
            <a:r>
              <a:rPr lang="en-US" sz="2223" u="none" strike="noStrike" dirty="0" err="1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en</a:t>
            </a:r>
            <a:r>
              <a:rPr lang="en-US" sz="2223" u="none" strike="noStrike" dirty="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 </a:t>
            </a:r>
            <a:r>
              <a:rPr lang="en-US" sz="2223" u="none" strike="noStrike" dirty="0" err="1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sostenibilidad</a:t>
            </a:r>
            <a:endParaRPr lang="en-US" sz="2223" u="none" strike="noStrike" dirty="0">
              <a:solidFill>
                <a:srgbClr val="0D2F44"/>
              </a:solidFill>
              <a:latin typeface="Gotham Narrow 3"/>
              <a:ea typeface="Gotham Narrow 3"/>
              <a:cs typeface="Gotham Narrow 3"/>
              <a:sym typeface="Gotham Narrow 3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386386" y="7162073"/>
            <a:ext cx="3056289" cy="56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6"/>
              </a:lnSpc>
            </a:pPr>
            <a:r>
              <a:rPr lang="en-US" sz="2223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Descripción de </a:t>
            </a:r>
          </a:p>
          <a:p>
            <a:pPr algn="l">
              <a:lnSpc>
                <a:spcPts val="1956"/>
              </a:lnSpc>
            </a:pPr>
            <a:r>
              <a:rPr lang="en-US" sz="2223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la solución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10722" y="5543014"/>
            <a:ext cx="2679723" cy="538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6"/>
              </a:lnSpc>
            </a:pPr>
            <a:r>
              <a:rPr lang="en-US" sz="2223" b="1">
                <a:solidFill>
                  <a:srgbClr val="13415D"/>
                </a:solidFill>
                <a:latin typeface="Poppins Bold"/>
                <a:ea typeface="Poppins Bold"/>
                <a:cs typeface="Poppins Bold"/>
                <a:sym typeface="Poppins Bold"/>
              </a:rPr>
              <a:t>Foto general de</a:t>
            </a:r>
          </a:p>
          <a:p>
            <a:pPr algn="ctr">
              <a:lnSpc>
                <a:spcPts val="1956"/>
              </a:lnSpc>
            </a:pPr>
            <a:r>
              <a:rPr lang="en-US" sz="2223" b="1">
                <a:solidFill>
                  <a:srgbClr val="13415D"/>
                </a:solidFill>
                <a:latin typeface="Poppins Bold"/>
                <a:ea typeface="Poppins Bold"/>
                <a:cs typeface="Poppins Bold"/>
                <a:sym typeface="Poppins Bold"/>
              </a:rPr>
              <a:t>la solución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39726" y="2585283"/>
            <a:ext cx="985519" cy="19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"/>
              </a:lnSpc>
            </a:pPr>
            <a:r>
              <a:rPr lang="en-US" sz="800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Logo</a:t>
            </a:r>
          </a:p>
          <a:p>
            <a:pPr algn="ctr">
              <a:lnSpc>
                <a:spcPts val="704"/>
              </a:lnSpc>
            </a:pPr>
            <a:r>
              <a:rPr lang="en-US" sz="800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Fabricante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86386" y="7834674"/>
            <a:ext cx="2928396" cy="95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"/>
              </a:lnSpc>
            </a:pPr>
            <a:r>
              <a:rPr lang="en-US" sz="1022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Breve descripción general de la solución: Incluir datos técnicos, aplicación y uso,</a:t>
            </a:r>
          </a:p>
          <a:p>
            <a:pPr algn="l">
              <a:lnSpc>
                <a:spcPts val="1124"/>
              </a:lnSpc>
            </a:pPr>
            <a:r>
              <a:rPr lang="en-US" sz="1022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responsable de la solución o fabricante, motivaciones, certificaciones en sostenibilidad</a:t>
            </a:r>
          </a:p>
          <a:p>
            <a:pPr algn="l">
              <a:lnSpc>
                <a:spcPts val="1124"/>
              </a:lnSpc>
            </a:pPr>
            <a:r>
              <a:rPr lang="en-US" sz="1022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vigentes o verificaciones de tercera parte en relación a los atributos de sostenibilidad.</a:t>
            </a:r>
          </a:p>
          <a:p>
            <a:pPr algn="l">
              <a:lnSpc>
                <a:spcPts val="1124"/>
              </a:lnSpc>
            </a:pPr>
            <a:r>
              <a:rPr lang="en-US" sz="1022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Opcional incluir fotos.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78766" y="3223702"/>
            <a:ext cx="367555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la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solución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fabricante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945815" y="10336050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44816" y="-139699"/>
            <a:ext cx="5300711" cy="281940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93091" y="-314650"/>
            <a:ext cx="1485374" cy="4900159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28725" y="-5455"/>
            <a:ext cx="1316745" cy="4602802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647961"/>
            <a:ext cx="3216318" cy="306356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16" name="Group 16"/>
          <p:cNvGrpSpPr/>
          <p:nvPr/>
        </p:nvGrpSpPr>
        <p:grpSpPr>
          <a:xfrm>
            <a:off x="348024" y="7734192"/>
            <a:ext cx="2166040" cy="1638936"/>
            <a:chOff x="0" y="0"/>
            <a:chExt cx="1074207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2666939" y="7734192"/>
            <a:ext cx="2166040" cy="1638936"/>
            <a:chOff x="0" y="0"/>
            <a:chExt cx="1074207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984907" y="7734192"/>
            <a:ext cx="2166040" cy="1638936"/>
            <a:chOff x="0" y="0"/>
            <a:chExt cx="107420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2" name="TextBox 22"/>
          <p:cNvSpPr txBox="1"/>
          <p:nvPr/>
        </p:nvSpPr>
        <p:spPr>
          <a:xfrm>
            <a:off x="386386" y="3538736"/>
            <a:ext cx="6712282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0"/>
              </a:lnSpc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 cuáles son las políticas y prácticas corporativas que corresponden a decisiones y lineamientos que establecen los marcos de la empresa en sus procesos internos y en la relación con sus grupos de interés, conforme a unas metas socio ambientales definidas.</a:t>
            </a:r>
          </a:p>
          <a:p>
            <a:pPr algn="l">
              <a:lnSpc>
                <a:spcPts val="1210"/>
              </a:lnSpc>
            </a:pPr>
            <a:endParaRPr lang="en-US" sz="1100">
              <a:solidFill>
                <a:srgbClr val="0D2F44"/>
              </a:solidFill>
              <a:latin typeface="Gotham Narrow 2"/>
              <a:ea typeface="Gotham Narrow 2"/>
              <a:cs typeface="Gotham Narrow 2"/>
              <a:sym typeface="Gotham Narrow 2"/>
            </a:endParaRPr>
          </a:p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Estas políticas y prácticas pueden ser, pero no se reducen a: estándares sociales y ambientales, prácticas sostenibles en el transporte del producto, signatarios de iniciativas nacionales o internacionales y política de infraestructura sostenible.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8539" y="1803542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Solución Sostenible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6386" y="3237875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Atributos de sostenibilidad en gestión corporativa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6386" y="2374808"/>
            <a:ext cx="3675554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la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solución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fabricante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endParaRPr lang="en-US" sz="1500" dirty="0">
              <a:solidFill>
                <a:srgbClr val="0D2F44"/>
              </a:solidFill>
              <a:latin typeface="Gotham Narrow 2"/>
              <a:ea typeface="Gotham Narrow 2"/>
              <a:cs typeface="Gotham Narrow 2"/>
              <a:sym typeface="Gotham Narrow 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39992" y="837516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765391" y="837516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76874" y="8341756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0" name="AutoShape 30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31" name="TextBox 31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14300" y="-139699"/>
            <a:ext cx="5270196" cy="287160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77833" y="-329907"/>
            <a:ext cx="1485374" cy="4930674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13467" y="-20713"/>
            <a:ext cx="1316745" cy="4633317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647961"/>
            <a:ext cx="3185802" cy="306356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16" name="Group 16"/>
          <p:cNvGrpSpPr/>
          <p:nvPr/>
        </p:nvGrpSpPr>
        <p:grpSpPr>
          <a:xfrm>
            <a:off x="348024" y="7734192"/>
            <a:ext cx="2166040" cy="1638936"/>
            <a:chOff x="0" y="0"/>
            <a:chExt cx="1074207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2666939" y="7734192"/>
            <a:ext cx="2166040" cy="1638936"/>
            <a:chOff x="0" y="0"/>
            <a:chExt cx="1074207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984907" y="7734192"/>
            <a:ext cx="2166040" cy="1638936"/>
            <a:chOff x="0" y="0"/>
            <a:chExt cx="107420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2" name="TextBox 22"/>
          <p:cNvSpPr txBox="1"/>
          <p:nvPr/>
        </p:nvSpPr>
        <p:spPr>
          <a:xfrm>
            <a:off x="386386" y="3538736"/>
            <a:ext cx="6712282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0"/>
              </a:lnSpc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 cuáles son los aspectos que corresponden a los atributos de sostenibilidad del material en relación con sus componentes y procesos en las distintas etapas del ciclo de vida. </a:t>
            </a:r>
          </a:p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Dentro de los criterios se encuentran, pero no se reducen a: Análisis de ciclo de vida, reducción en carbono, contenido reciclado, origen regional, materia prima regional, reemplazo de combustibles fósiles, ingredientes no tóxicos, emisiones químicas, y contenido biológico.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8539" y="1803542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Solución Sostenible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6386" y="3237875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Atributos de sostenibilidad en materialidad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6386" y="2374808"/>
            <a:ext cx="367555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la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solución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fabricante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39992" y="837516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765391" y="837516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76874" y="8341756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0" name="AutoShape 30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31" name="TextBox 31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14300" y="-177750"/>
            <a:ext cx="5270196" cy="468451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77833" y="-329907"/>
            <a:ext cx="1485374" cy="4930674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13467" y="-20713"/>
            <a:ext cx="1316745" cy="4633317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604295"/>
            <a:ext cx="3185802" cy="350021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16" name="Group 16"/>
          <p:cNvGrpSpPr/>
          <p:nvPr/>
        </p:nvGrpSpPr>
        <p:grpSpPr>
          <a:xfrm>
            <a:off x="348024" y="7734192"/>
            <a:ext cx="2166040" cy="1638936"/>
            <a:chOff x="0" y="0"/>
            <a:chExt cx="1074207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2666939" y="7734192"/>
            <a:ext cx="2166040" cy="1638936"/>
            <a:chOff x="0" y="0"/>
            <a:chExt cx="1074207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984907" y="7734192"/>
            <a:ext cx="2166040" cy="1638936"/>
            <a:chOff x="0" y="0"/>
            <a:chExt cx="107420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2" name="TextBox 22"/>
          <p:cNvSpPr txBox="1"/>
          <p:nvPr/>
        </p:nvSpPr>
        <p:spPr>
          <a:xfrm>
            <a:off x="386386" y="3538736"/>
            <a:ext cx="6712282" cy="947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0"/>
              </a:lnSpc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 cuáles son los aspectos que corresponden a propiedades intrínsecas del material o solución que tendrán un efecto en el desempeño del proyecto. El desempeño se agrupa de acuerdo con el propósito del material o solución en el proyecto, el cual puede ser, pero no se reduce a: térmico, energético, hídrico, resiliencia, visual, calidad del aire y acústico.</a:t>
            </a:r>
          </a:p>
          <a:p>
            <a:pPr algn="l">
              <a:lnSpc>
                <a:spcPts val="1210"/>
              </a:lnSpc>
            </a:pPr>
            <a:endParaRPr lang="en-US" sz="1100">
              <a:solidFill>
                <a:srgbClr val="0D2F44"/>
              </a:solidFill>
              <a:latin typeface="Gotham Narrow 2"/>
              <a:ea typeface="Gotham Narrow 2"/>
              <a:cs typeface="Gotham Narrow 2"/>
              <a:sym typeface="Gotham Narrow 2"/>
            </a:endParaRPr>
          </a:p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Estos atributos se deben reflejar en los casos de éxito descritos en los siguientes ítems.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8539" y="1803542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Solución Sostenible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6386" y="3237875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Atributos de sostenibilidad en el desempeño sostenible de proyectos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6386" y="2374808"/>
            <a:ext cx="367555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la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solución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fabricante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39992" y="837516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765391" y="837516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76874" y="8341756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0" name="AutoShape 30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31" name="TextBox 31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44816" y="-157285"/>
            <a:ext cx="5300711" cy="427068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77833" y="-329908"/>
            <a:ext cx="1485374" cy="4930675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13467" y="-20713"/>
            <a:ext cx="1316745" cy="4633318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527249"/>
            <a:ext cx="3216318" cy="427068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16" name="Group 16"/>
          <p:cNvGrpSpPr/>
          <p:nvPr/>
        </p:nvGrpSpPr>
        <p:grpSpPr>
          <a:xfrm>
            <a:off x="386386" y="6133982"/>
            <a:ext cx="2166040" cy="1638936"/>
            <a:chOff x="0" y="0"/>
            <a:chExt cx="1074207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2705300" y="6133982"/>
            <a:ext cx="2166040" cy="1638936"/>
            <a:chOff x="0" y="0"/>
            <a:chExt cx="1074207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023268" y="6133982"/>
            <a:ext cx="2166040" cy="1638936"/>
            <a:chOff x="0" y="0"/>
            <a:chExt cx="107420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4207" cy="812800"/>
            </a:xfrm>
            <a:custGeom>
              <a:avLst/>
              <a:gdLst/>
              <a:ahLst/>
              <a:cxnLst/>
              <a:rect l="l" t="t" r="r" b="b"/>
              <a:pathLst>
                <a:path w="1074207" h="812800">
                  <a:moveTo>
                    <a:pt x="0" y="0"/>
                  </a:moveTo>
                  <a:lnTo>
                    <a:pt x="1074207" y="0"/>
                  </a:lnTo>
                  <a:lnTo>
                    <a:pt x="10742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22" name="TextBox 22"/>
          <p:cNvSpPr txBox="1"/>
          <p:nvPr/>
        </p:nvSpPr>
        <p:spPr>
          <a:xfrm>
            <a:off x="386386" y="3538736"/>
            <a:ext cx="6712282" cy="49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 datos específicos relacionados a los logros en sostenibilidad en proyectos y cómo la solución le aporta a la sostenibilidad del mismo, como certificación en construcción sostenible, logros medidos alcanzados en los aspectos de sostenibilidad descritos previamente.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8539" y="8521454"/>
            <a:ext cx="6712282" cy="18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"/>
              </a:lnSpc>
              <a:spcBef>
                <a:spcPct val="0"/>
              </a:spcBef>
            </a:pPr>
            <a:r>
              <a:rPr lang="en-US" sz="110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Incluir otros aspectos que considere importante resaltar de la solución no incluido en los ítems anteriores.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78539" y="1803542"/>
            <a:ext cx="3553634" cy="37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700">
                <a:solidFill>
                  <a:srgbClr val="0D2F44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Solución Sostenible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6386" y="3237875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Casos de éxito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78539" y="8220593"/>
            <a:ext cx="6712282" cy="23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8"/>
              </a:lnSpc>
              <a:spcBef>
                <a:spcPct val="0"/>
              </a:spcBef>
            </a:pPr>
            <a:r>
              <a:rPr lang="en-US" sz="162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Otros aspectos a resaltar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86386" y="2374808"/>
            <a:ext cx="367555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 la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solución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(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Nombre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 del </a:t>
            </a:r>
            <a:r>
              <a:rPr lang="en-US" sz="1500" dirty="0" err="1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fabricante</a:t>
            </a:r>
            <a:r>
              <a:rPr lang="en-US" sz="1500" dirty="0">
                <a:solidFill>
                  <a:srgbClr val="0D2F44"/>
                </a:solidFill>
                <a:latin typeface="Gotham Narrow 2"/>
                <a:ea typeface="Gotham Narrow 2"/>
                <a:cs typeface="Gotham Narrow 2"/>
                <a:sym typeface="Gotham Narrow 2"/>
              </a:rPr>
              <a:t>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8353" y="67749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803753" y="6774959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115236" y="6741546"/>
            <a:ext cx="1982105" cy="211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644" b="1">
                <a:solidFill>
                  <a:srgbClr val="13415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Foto opcional</a:t>
            </a:r>
          </a:p>
        </p:txBody>
      </p:sp>
      <p:sp>
        <p:nvSpPr>
          <p:cNvPr id="32" name="AutoShape 32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sp>
        <p:nvSpPr>
          <p:cNvPr id="33" name="TextBox 33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7788600" cy="3078142"/>
            <a:chOff x="0" y="0"/>
            <a:chExt cx="10384800" cy="41041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8908" t="12058" b="30967"/>
            <a:stretch>
              <a:fillRect/>
            </a:stretch>
          </p:blipFill>
          <p:spPr>
            <a:xfrm>
              <a:off x="0" y="0"/>
              <a:ext cx="10384800" cy="410418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144816" y="-136847"/>
            <a:ext cx="5300711" cy="403890"/>
          </a:xfrm>
          <a:prstGeom prst="rect">
            <a:avLst/>
          </a:prstGeom>
          <a:solidFill>
            <a:srgbClr val="13415D"/>
          </a:solidFill>
        </p:spPr>
      </p:sp>
      <p:grpSp>
        <p:nvGrpSpPr>
          <p:cNvPr id="6" name="Group 6"/>
          <p:cNvGrpSpPr/>
          <p:nvPr/>
        </p:nvGrpSpPr>
        <p:grpSpPr>
          <a:xfrm rot="-5400000">
            <a:off x="5750738" y="-1013237"/>
            <a:ext cx="1008084" cy="2739040"/>
            <a:chOff x="0" y="0"/>
            <a:chExt cx="3130550" cy="103359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0335930"/>
            </a:xfrm>
            <a:custGeom>
              <a:avLst/>
              <a:gdLst/>
              <a:ahLst/>
              <a:cxnLst/>
              <a:rect l="l" t="t" r="r" b="b"/>
              <a:pathLst>
                <a:path w="3130550" h="10335930">
                  <a:moveTo>
                    <a:pt x="0" y="1123950"/>
                  </a:moveTo>
                  <a:lnTo>
                    <a:pt x="0" y="10335930"/>
                  </a:lnTo>
                  <a:lnTo>
                    <a:pt x="3130550" y="1033593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5911058" y="-902919"/>
            <a:ext cx="1008084" cy="2518406"/>
            <a:chOff x="0" y="0"/>
            <a:chExt cx="3130550" cy="83789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8378911"/>
            </a:xfrm>
            <a:custGeom>
              <a:avLst/>
              <a:gdLst/>
              <a:ahLst/>
              <a:cxnLst/>
              <a:rect l="l" t="t" r="r" b="b"/>
              <a:pathLst>
                <a:path w="3130550" h="8378911">
                  <a:moveTo>
                    <a:pt x="0" y="1123950"/>
                  </a:moveTo>
                  <a:lnTo>
                    <a:pt x="0" y="8378911"/>
                  </a:lnTo>
                  <a:lnTo>
                    <a:pt x="3130550" y="837891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77833" y="-329908"/>
            <a:ext cx="1485374" cy="4930675"/>
            <a:chOff x="0" y="0"/>
            <a:chExt cx="3130550" cy="107133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10713303"/>
            </a:xfrm>
            <a:custGeom>
              <a:avLst/>
              <a:gdLst/>
              <a:ahLst/>
              <a:cxnLst/>
              <a:rect l="l" t="t" r="r" b="b"/>
              <a:pathLst>
                <a:path w="3130550" h="10713303">
                  <a:moveTo>
                    <a:pt x="0" y="1123950"/>
                  </a:moveTo>
                  <a:lnTo>
                    <a:pt x="0" y="10713303"/>
                  </a:lnTo>
                  <a:lnTo>
                    <a:pt x="3130550" y="10713303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3415D"/>
            </a:solid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513467" y="9468"/>
            <a:ext cx="1316745" cy="4633318"/>
            <a:chOff x="0" y="0"/>
            <a:chExt cx="3130550" cy="10671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0671369"/>
            </a:xfrm>
            <a:custGeom>
              <a:avLst/>
              <a:gdLst/>
              <a:ahLst/>
              <a:cxnLst/>
              <a:rect l="l" t="t" r="r" b="b"/>
              <a:pathLst>
                <a:path w="3130550" h="10671369">
                  <a:moveTo>
                    <a:pt x="0" y="1123950"/>
                  </a:moveTo>
                  <a:lnTo>
                    <a:pt x="0" y="10671369"/>
                  </a:lnTo>
                  <a:lnTo>
                    <a:pt x="3130550" y="1067136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C2CC27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5911259" y="0"/>
            <a:ext cx="1187409" cy="831605"/>
          </a:xfrm>
          <a:custGeom>
            <a:avLst/>
            <a:gdLst/>
            <a:ahLst/>
            <a:cxnLst/>
            <a:rect l="l" t="t" r="r" b="b"/>
            <a:pathLst>
              <a:path w="1187409" h="831605">
                <a:moveTo>
                  <a:pt x="0" y="0"/>
                </a:moveTo>
                <a:lnTo>
                  <a:pt x="1187409" y="0"/>
                </a:lnTo>
                <a:lnTo>
                  <a:pt x="1187409" y="831605"/>
                </a:lnTo>
                <a:lnTo>
                  <a:pt x="0" y="831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4488498" y="2676481"/>
            <a:ext cx="3185802" cy="277835"/>
          </a:xfrm>
          <a:prstGeom prst="rect">
            <a:avLst/>
          </a:prstGeom>
          <a:solidFill>
            <a:srgbClr val="13415D"/>
          </a:solidFill>
        </p:spPr>
      </p:sp>
      <p:sp>
        <p:nvSpPr>
          <p:cNvPr id="16" name="AutoShape 16"/>
          <p:cNvSpPr/>
          <p:nvPr/>
        </p:nvSpPr>
        <p:spPr>
          <a:xfrm>
            <a:off x="-144815" y="10250647"/>
            <a:ext cx="7788600" cy="728522"/>
          </a:xfrm>
          <a:prstGeom prst="rect">
            <a:avLst/>
          </a:prstGeom>
          <a:solidFill>
            <a:srgbClr val="656773"/>
          </a:solidFill>
        </p:spPr>
      </p:sp>
      <p:grpSp>
        <p:nvGrpSpPr>
          <p:cNvPr id="17" name="Group 17"/>
          <p:cNvGrpSpPr/>
          <p:nvPr/>
        </p:nvGrpSpPr>
        <p:grpSpPr>
          <a:xfrm>
            <a:off x="2693383" y="3497242"/>
            <a:ext cx="973613" cy="973613"/>
            <a:chOff x="0" y="0"/>
            <a:chExt cx="1298150" cy="129815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362137" y="296797"/>
              <a:ext cx="587044" cy="630383"/>
            </a:xfrm>
            <a:custGeom>
              <a:avLst/>
              <a:gdLst/>
              <a:ahLst/>
              <a:cxnLst/>
              <a:rect l="l" t="t" r="r" b="b"/>
              <a:pathLst>
                <a:path w="587044" h="630383">
                  <a:moveTo>
                    <a:pt x="0" y="0"/>
                  </a:moveTo>
                  <a:lnTo>
                    <a:pt x="587044" y="0"/>
                  </a:lnTo>
                  <a:lnTo>
                    <a:pt x="587044" y="630383"/>
                  </a:lnTo>
                  <a:lnTo>
                    <a:pt x="0" y="630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438572" y="3497242"/>
            <a:ext cx="973613" cy="973613"/>
            <a:chOff x="0" y="0"/>
            <a:chExt cx="1298150" cy="129815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352563" y="333884"/>
              <a:ext cx="633551" cy="630383"/>
            </a:xfrm>
            <a:custGeom>
              <a:avLst/>
              <a:gdLst/>
              <a:ahLst/>
              <a:cxnLst/>
              <a:rect l="l" t="t" r="r" b="b"/>
              <a:pathLst>
                <a:path w="633551" h="630383">
                  <a:moveTo>
                    <a:pt x="0" y="0"/>
                  </a:moveTo>
                  <a:lnTo>
                    <a:pt x="633551" y="0"/>
                  </a:lnTo>
                  <a:lnTo>
                    <a:pt x="633551" y="630383"/>
                  </a:lnTo>
                  <a:lnTo>
                    <a:pt x="0" y="630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83761" y="3497242"/>
            <a:ext cx="973613" cy="973613"/>
            <a:chOff x="0" y="0"/>
            <a:chExt cx="1298150" cy="129815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340187" y="310253"/>
              <a:ext cx="617775" cy="630383"/>
            </a:xfrm>
            <a:custGeom>
              <a:avLst/>
              <a:gdLst/>
              <a:ahLst/>
              <a:cxnLst/>
              <a:rect l="l" t="t" r="r" b="b"/>
              <a:pathLst>
                <a:path w="617775" h="630383">
                  <a:moveTo>
                    <a:pt x="0" y="0"/>
                  </a:moveTo>
                  <a:lnTo>
                    <a:pt x="617776" y="0"/>
                  </a:lnTo>
                  <a:lnTo>
                    <a:pt x="617776" y="630383"/>
                  </a:lnTo>
                  <a:lnTo>
                    <a:pt x="0" y="630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6402626" y="3497242"/>
            <a:ext cx="973613" cy="973613"/>
            <a:chOff x="0" y="0"/>
            <a:chExt cx="1298150" cy="1298150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333656" y="310253"/>
              <a:ext cx="698886" cy="698886"/>
            </a:xfrm>
            <a:custGeom>
              <a:avLst/>
              <a:gdLst/>
              <a:ahLst/>
              <a:cxnLst/>
              <a:rect l="l" t="t" r="r" b="b"/>
              <a:pathLst>
                <a:path w="698886" h="698886">
                  <a:moveTo>
                    <a:pt x="0" y="0"/>
                  </a:moveTo>
                  <a:lnTo>
                    <a:pt x="698886" y="0"/>
                  </a:lnTo>
                  <a:lnTo>
                    <a:pt x="698886" y="698886"/>
                  </a:lnTo>
                  <a:lnTo>
                    <a:pt x="0" y="698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5203005" y="3497242"/>
            <a:ext cx="973613" cy="973613"/>
            <a:chOff x="0" y="0"/>
            <a:chExt cx="1298150" cy="1298150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336818" y="349000"/>
              <a:ext cx="624515" cy="621392"/>
            </a:xfrm>
            <a:custGeom>
              <a:avLst/>
              <a:gdLst/>
              <a:ahLst/>
              <a:cxnLst/>
              <a:rect l="l" t="t" r="r" b="b"/>
              <a:pathLst>
                <a:path w="624515" h="621392">
                  <a:moveTo>
                    <a:pt x="0" y="0"/>
                  </a:moveTo>
                  <a:lnTo>
                    <a:pt x="624515" y="0"/>
                  </a:lnTo>
                  <a:lnTo>
                    <a:pt x="624515" y="621392"/>
                  </a:lnTo>
                  <a:lnTo>
                    <a:pt x="0" y="621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3948194" y="3497242"/>
            <a:ext cx="973613" cy="973613"/>
            <a:chOff x="0" y="0"/>
            <a:chExt cx="1298150" cy="1298150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46" name="Freeform 46"/>
            <p:cNvSpPr/>
            <p:nvPr/>
          </p:nvSpPr>
          <p:spPr>
            <a:xfrm>
              <a:off x="310869" y="244466"/>
              <a:ext cx="723418" cy="719801"/>
            </a:xfrm>
            <a:custGeom>
              <a:avLst/>
              <a:gdLst/>
              <a:ahLst/>
              <a:cxnLst/>
              <a:rect l="l" t="t" r="r" b="b"/>
              <a:pathLst>
                <a:path w="723418" h="719801">
                  <a:moveTo>
                    <a:pt x="0" y="0"/>
                  </a:moveTo>
                  <a:lnTo>
                    <a:pt x="723418" y="0"/>
                  </a:lnTo>
                  <a:lnTo>
                    <a:pt x="723418" y="719801"/>
                  </a:lnTo>
                  <a:lnTo>
                    <a:pt x="0" y="719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2693383" y="5192381"/>
            <a:ext cx="973613" cy="973613"/>
            <a:chOff x="0" y="0"/>
            <a:chExt cx="1298150" cy="1298150"/>
          </a:xfrm>
        </p:grpSpPr>
        <p:grpSp>
          <p:nvGrpSpPr>
            <p:cNvPr id="48" name="Group 4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295890" y="278507"/>
              <a:ext cx="722662" cy="740243"/>
            </a:xfrm>
            <a:custGeom>
              <a:avLst/>
              <a:gdLst/>
              <a:ahLst/>
              <a:cxnLst/>
              <a:rect l="l" t="t" r="r" b="b"/>
              <a:pathLst>
                <a:path w="722662" h="740243">
                  <a:moveTo>
                    <a:pt x="0" y="0"/>
                  </a:moveTo>
                  <a:lnTo>
                    <a:pt x="722662" y="0"/>
                  </a:lnTo>
                  <a:lnTo>
                    <a:pt x="722662" y="740243"/>
                  </a:lnTo>
                  <a:lnTo>
                    <a:pt x="0" y="740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183761" y="5192381"/>
            <a:ext cx="973613" cy="973613"/>
            <a:chOff x="0" y="0"/>
            <a:chExt cx="1298150" cy="1298150"/>
          </a:xfrm>
        </p:grpSpPr>
        <p:grpSp>
          <p:nvGrpSpPr>
            <p:cNvPr id="53" name="Group 5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56" name="Freeform 56"/>
            <p:cNvSpPr/>
            <p:nvPr/>
          </p:nvSpPr>
          <p:spPr>
            <a:xfrm>
              <a:off x="265038" y="250675"/>
              <a:ext cx="768075" cy="768075"/>
            </a:xfrm>
            <a:custGeom>
              <a:avLst/>
              <a:gdLst/>
              <a:ahLst/>
              <a:cxnLst/>
              <a:rect l="l" t="t" r="r" b="b"/>
              <a:pathLst>
                <a:path w="768075" h="768075">
                  <a:moveTo>
                    <a:pt x="0" y="0"/>
                  </a:moveTo>
                  <a:lnTo>
                    <a:pt x="768075" y="0"/>
                  </a:lnTo>
                  <a:lnTo>
                    <a:pt x="768075" y="768075"/>
                  </a:lnTo>
                  <a:lnTo>
                    <a:pt x="0" y="768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57" name="Group 57"/>
          <p:cNvGrpSpPr/>
          <p:nvPr/>
        </p:nvGrpSpPr>
        <p:grpSpPr>
          <a:xfrm>
            <a:off x="1438572" y="5192381"/>
            <a:ext cx="973613" cy="973613"/>
            <a:chOff x="0" y="0"/>
            <a:chExt cx="1298150" cy="1298150"/>
          </a:xfrm>
        </p:grpSpPr>
        <p:grpSp>
          <p:nvGrpSpPr>
            <p:cNvPr id="58" name="Group 5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61" name="Freeform 61"/>
            <p:cNvSpPr/>
            <p:nvPr/>
          </p:nvSpPr>
          <p:spPr>
            <a:xfrm>
              <a:off x="234443" y="227586"/>
              <a:ext cx="829264" cy="829264"/>
            </a:xfrm>
            <a:custGeom>
              <a:avLst/>
              <a:gdLst/>
              <a:ahLst/>
              <a:cxnLst/>
              <a:rect l="l" t="t" r="r" b="b"/>
              <a:pathLst>
                <a:path w="829264" h="829264">
                  <a:moveTo>
                    <a:pt x="0" y="0"/>
                  </a:moveTo>
                  <a:lnTo>
                    <a:pt x="829264" y="0"/>
                  </a:lnTo>
                  <a:lnTo>
                    <a:pt x="829264" y="829264"/>
                  </a:lnTo>
                  <a:lnTo>
                    <a:pt x="0" y="829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5203005" y="5192381"/>
            <a:ext cx="973613" cy="973613"/>
            <a:chOff x="0" y="0"/>
            <a:chExt cx="1298150" cy="1298150"/>
          </a:xfrm>
        </p:grpSpPr>
        <p:grpSp>
          <p:nvGrpSpPr>
            <p:cNvPr id="63" name="Group 6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4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6" name="Freeform 66"/>
            <p:cNvSpPr/>
            <p:nvPr/>
          </p:nvSpPr>
          <p:spPr>
            <a:xfrm>
              <a:off x="257352" y="295446"/>
              <a:ext cx="783447" cy="783447"/>
            </a:xfrm>
            <a:custGeom>
              <a:avLst/>
              <a:gdLst/>
              <a:ahLst/>
              <a:cxnLst/>
              <a:rect l="l" t="t" r="r" b="b"/>
              <a:pathLst>
                <a:path w="783447" h="783447">
                  <a:moveTo>
                    <a:pt x="0" y="0"/>
                  </a:moveTo>
                  <a:lnTo>
                    <a:pt x="783447" y="0"/>
                  </a:lnTo>
                  <a:lnTo>
                    <a:pt x="783447" y="783447"/>
                  </a:lnTo>
                  <a:lnTo>
                    <a:pt x="0" y="783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67" name="Group 67"/>
          <p:cNvGrpSpPr/>
          <p:nvPr/>
        </p:nvGrpSpPr>
        <p:grpSpPr>
          <a:xfrm>
            <a:off x="3948194" y="5192381"/>
            <a:ext cx="973613" cy="973613"/>
            <a:chOff x="0" y="0"/>
            <a:chExt cx="1298150" cy="1298150"/>
          </a:xfrm>
        </p:grpSpPr>
        <p:grpSp>
          <p:nvGrpSpPr>
            <p:cNvPr id="68" name="Group 6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71" name="Freeform 71"/>
            <p:cNvSpPr/>
            <p:nvPr/>
          </p:nvSpPr>
          <p:spPr>
            <a:xfrm>
              <a:off x="213732" y="296877"/>
              <a:ext cx="870685" cy="680223"/>
            </a:xfrm>
            <a:custGeom>
              <a:avLst/>
              <a:gdLst/>
              <a:ahLst/>
              <a:cxnLst/>
              <a:rect l="l" t="t" r="r" b="b"/>
              <a:pathLst>
                <a:path w="870685" h="680223">
                  <a:moveTo>
                    <a:pt x="0" y="0"/>
                  </a:moveTo>
                  <a:lnTo>
                    <a:pt x="870686" y="0"/>
                  </a:lnTo>
                  <a:lnTo>
                    <a:pt x="870686" y="680223"/>
                  </a:lnTo>
                  <a:lnTo>
                    <a:pt x="0" y="680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2" name="Group 72"/>
          <p:cNvGrpSpPr/>
          <p:nvPr/>
        </p:nvGrpSpPr>
        <p:grpSpPr>
          <a:xfrm>
            <a:off x="6402626" y="5192381"/>
            <a:ext cx="973613" cy="973613"/>
            <a:chOff x="0" y="0"/>
            <a:chExt cx="1298150" cy="1298150"/>
          </a:xfrm>
        </p:grpSpPr>
        <p:grpSp>
          <p:nvGrpSpPr>
            <p:cNvPr id="73" name="Group 7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4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6" name="Freeform 76"/>
            <p:cNvSpPr/>
            <p:nvPr/>
          </p:nvSpPr>
          <p:spPr>
            <a:xfrm>
              <a:off x="315593" y="262938"/>
              <a:ext cx="666965" cy="772275"/>
            </a:xfrm>
            <a:custGeom>
              <a:avLst/>
              <a:gdLst/>
              <a:ahLst/>
              <a:cxnLst/>
              <a:rect l="l" t="t" r="r" b="b"/>
              <a:pathLst>
                <a:path w="666965" h="772275">
                  <a:moveTo>
                    <a:pt x="0" y="0"/>
                  </a:moveTo>
                  <a:lnTo>
                    <a:pt x="666965" y="0"/>
                  </a:lnTo>
                  <a:lnTo>
                    <a:pt x="666965" y="772275"/>
                  </a:lnTo>
                  <a:lnTo>
                    <a:pt x="0" y="7722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2038383" y="6956569"/>
            <a:ext cx="973613" cy="973613"/>
            <a:chOff x="0" y="0"/>
            <a:chExt cx="1298150" cy="1298150"/>
          </a:xfrm>
        </p:grpSpPr>
        <p:grpSp>
          <p:nvGrpSpPr>
            <p:cNvPr id="78" name="Group 7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81" name="Freeform 81"/>
            <p:cNvSpPr/>
            <p:nvPr/>
          </p:nvSpPr>
          <p:spPr>
            <a:xfrm>
              <a:off x="274488" y="317500"/>
              <a:ext cx="732741" cy="719918"/>
            </a:xfrm>
            <a:custGeom>
              <a:avLst/>
              <a:gdLst/>
              <a:ahLst/>
              <a:cxnLst/>
              <a:rect l="l" t="t" r="r" b="b"/>
              <a:pathLst>
                <a:path w="732741" h="719918">
                  <a:moveTo>
                    <a:pt x="0" y="0"/>
                  </a:moveTo>
                  <a:lnTo>
                    <a:pt x="732741" y="0"/>
                  </a:lnTo>
                  <a:lnTo>
                    <a:pt x="732741" y="719918"/>
                  </a:lnTo>
                  <a:lnTo>
                    <a:pt x="0" y="719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3293194" y="6956569"/>
            <a:ext cx="973613" cy="973613"/>
            <a:chOff x="0" y="0"/>
            <a:chExt cx="1298150" cy="1298150"/>
          </a:xfrm>
        </p:grpSpPr>
        <p:grpSp>
          <p:nvGrpSpPr>
            <p:cNvPr id="83" name="Group 83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86" name="Freeform 86"/>
            <p:cNvSpPr/>
            <p:nvPr/>
          </p:nvSpPr>
          <p:spPr>
            <a:xfrm>
              <a:off x="315202" y="256800"/>
              <a:ext cx="763745" cy="725558"/>
            </a:xfrm>
            <a:custGeom>
              <a:avLst/>
              <a:gdLst/>
              <a:ahLst/>
              <a:cxnLst/>
              <a:rect l="l" t="t" r="r" b="b"/>
              <a:pathLst>
                <a:path w="763745" h="725558">
                  <a:moveTo>
                    <a:pt x="0" y="0"/>
                  </a:moveTo>
                  <a:lnTo>
                    <a:pt x="763746" y="0"/>
                  </a:lnTo>
                  <a:lnTo>
                    <a:pt x="763746" y="725558"/>
                  </a:lnTo>
                  <a:lnTo>
                    <a:pt x="0" y="7255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7" name="Group 87"/>
          <p:cNvGrpSpPr/>
          <p:nvPr/>
        </p:nvGrpSpPr>
        <p:grpSpPr>
          <a:xfrm>
            <a:off x="4548005" y="6956569"/>
            <a:ext cx="973613" cy="973613"/>
            <a:chOff x="0" y="0"/>
            <a:chExt cx="1298150" cy="1298150"/>
          </a:xfrm>
        </p:grpSpPr>
        <p:grpSp>
          <p:nvGrpSpPr>
            <p:cNvPr id="88" name="Group 88"/>
            <p:cNvGrpSpPr/>
            <p:nvPr/>
          </p:nvGrpSpPr>
          <p:grpSpPr>
            <a:xfrm>
              <a:off x="0" y="0"/>
              <a:ext cx="1298150" cy="1298150"/>
              <a:chOff x="0" y="0"/>
              <a:chExt cx="812800" cy="812800"/>
            </a:xfrm>
          </p:grpSpPr>
          <p:sp>
            <p:nvSpPr>
              <p:cNvPr id="89" name="Freeform 8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2CC2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0" name="TextBox 9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40"/>
                  </a:lnSpc>
                </a:pPr>
                <a:endParaRPr/>
              </a:p>
            </p:txBody>
          </p:sp>
        </p:grpSp>
        <p:sp>
          <p:nvSpPr>
            <p:cNvPr id="91" name="Freeform 91"/>
            <p:cNvSpPr/>
            <p:nvPr/>
          </p:nvSpPr>
          <p:spPr>
            <a:xfrm>
              <a:off x="317137" y="250450"/>
              <a:ext cx="700476" cy="831426"/>
            </a:xfrm>
            <a:custGeom>
              <a:avLst/>
              <a:gdLst/>
              <a:ahLst/>
              <a:cxnLst/>
              <a:rect l="l" t="t" r="r" b="b"/>
              <a:pathLst>
                <a:path w="700476" h="831426">
                  <a:moveTo>
                    <a:pt x="0" y="0"/>
                  </a:moveTo>
                  <a:lnTo>
                    <a:pt x="700476" y="0"/>
                  </a:lnTo>
                  <a:lnTo>
                    <a:pt x="700476" y="831426"/>
                  </a:lnTo>
                  <a:lnTo>
                    <a:pt x="0" y="831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2" name="TextBox 92"/>
          <p:cNvSpPr txBox="1"/>
          <p:nvPr/>
        </p:nvSpPr>
        <p:spPr>
          <a:xfrm>
            <a:off x="368302" y="2034022"/>
            <a:ext cx="3962722" cy="5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3"/>
              </a:lnSpc>
            </a:pPr>
            <a:r>
              <a:rPr lang="en-US" sz="3373">
                <a:solidFill>
                  <a:srgbClr val="13415D"/>
                </a:solidFill>
                <a:latin typeface="Gotham Narrow 3"/>
                <a:ea typeface="Gotham Narrow 3"/>
                <a:cs typeface="Gotham Narrow 3"/>
                <a:sym typeface="Gotham Narrow 3"/>
              </a:rPr>
              <a:t>Iconos de apoyo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2915301" y="10355422"/>
            <a:ext cx="1668369" cy="21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www.cccc.org.co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83761" y="6261244"/>
            <a:ext cx="348323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Atributos de sostenibilidad en gestión corporativa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2038383" y="8115919"/>
            <a:ext cx="348323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Atributos de sostenibilidad en el desempeño sostenible de proyectos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3893004" y="6315731"/>
            <a:ext cx="348323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  <a:spcBef>
                <a:spcPct val="0"/>
              </a:spcBef>
            </a:pPr>
            <a:r>
              <a:rPr lang="en-US" sz="1200" spc="30">
                <a:solidFill>
                  <a:srgbClr val="13415D"/>
                </a:solidFill>
                <a:latin typeface="Gotham Narrow 1"/>
                <a:ea typeface="Gotham Narrow 1"/>
                <a:cs typeface="Gotham Narrow 1"/>
                <a:sym typeface="Gotham Narrow 1"/>
              </a:rPr>
              <a:t>Atributos de sostenibilidad en materialidad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577</Words>
  <Application>Microsoft Office PowerPoint</Application>
  <PresentationFormat>Personalizado</PresentationFormat>
  <Paragraphs>64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Poppins</vt:lpstr>
      <vt:lpstr>Gotham Narrow 1</vt:lpstr>
      <vt:lpstr>Arial</vt:lpstr>
      <vt:lpstr>Gotham Narrow 3</vt:lpstr>
      <vt:lpstr>Calibri</vt:lpstr>
      <vt:lpstr>Poppins Semi-Bold</vt:lpstr>
      <vt:lpstr>Poppins Bold</vt:lpstr>
      <vt:lpstr>Gotham Narrow 2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de estudio SOLUCIONES</dc:title>
  <cp:lastModifiedBy>CONSEJO COLOMBIANO</cp:lastModifiedBy>
  <cp:revision>3</cp:revision>
  <dcterms:created xsi:type="dcterms:W3CDTF">2006-08-16T00:00:00Z</dcterms:created>
  <dcterms:modified xsi:type="dcterms:W3CDTF">2025-02-06T17:13:58Z</dcterms:modified>
  <dc:identifier>DAGeVTJjEBc</dc:identifier>
</cp:coreProperties>
</file>